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  <p:sldMasterId id="2147483766" r:id="rId2"/>
  </p:sldMasterIdLst>
  <p:notesMasterIdLst>
    <p:notesMasterId r:id="rId49"/>
  </p:notesMasterIdLst>
  <p:sldIdLst>
    <p:sldId id="401" r:id="rId3"/>
    <p:sldId id="257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532" r:id="rId23"/>
    <p:sldId id="555" r:id="rId24"/>
    <p:sldId id="534" r:id="rId25"/>
    <p:sldId id="535" r:id="rId26"/>
    <p:sldId id="554" r:id="rId27"/>
    <p:sldId id="536" r:id="rId28"/>
    <p:sldId id="537" r:id="rId29"/>
    <p:sldId id="539" r:id="rId30"/>
    <p:sldId id="540" r:id="rId31"/>
    <p:sldId id="541" r:id="rId32"/>
    <p:sldId id="542" r:id="rId33"/>
    <p:sldId id="543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402" r:id="rId45"/>
    <p:sldId id="513" r:id="rId46"/>
    <p:sldId id="404" r:id="rId47"/>
    <p:sldId id="556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D3F44C91-3BA7-4281-8574-3F307E499921}">
          <p14:sldIdLst>
            <p14:sldId id="401"/>
            <p14:sldId id="257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55"/>
            <p14:sldId id="534"/>
            <p14:sldId id="535"/>
            <p14:sldId id="554"/>
            <p14:sldId id="536"/>
            <p14:sldId id="537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402"/>
          </p14:sldIdLst>
        </p14:section>
        <p14:section name="Appendix: Image Descriptions for Unsighted Students" id="{18C3DBE0-DF1C-434E-AFD7-31C5F583D067}">
          <p14:sldIdLst>
            <p14:sldId id="513"/>
            <p14:sldId id="404"/>
            <p14:sldId id="556"/>
          </p14:sldIdLst>
        </p14:section>
      </p14:sectionLst>
    </p:ex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4" pos="5472" userDrawn="1">
          <p15:clr>
            <a:srgbClr val="A4A3A4"/>
          </p15:clr>
        </p15:guide>
        <p15:guide id="5" orient="horz" pos="3648" userDrawn="1">
          <p15:clr>
            <a:srgbClr val="A4A3A4"/>
          </p15:clr>
        </p15:guide>
        <p15:guide id="6" orient="horz" pos="991" userDrawn="1">
          <p15:clr>
            <a:srgbClr val="A4A3A4"/>
          </p15:clr>
        </p15:guide>
        <p15:guide id="7" orient="horz" pos="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z Moliski" initials="" lastIdx="25" clrIdx="0"/>
  <p:cmAuthor id="1" name="Samuel Joseph Frame" initials="SJF" lastIdx="11" clrIdx="1"/>
  <p:cmAuthor id="2" name="Microsoft Office User" initials="MOU" lastIdx="3" clrIdx="2"/>
  <p:cmAuthor id="3" name="Agate Development" initials="AD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84"/>
    <a:srgbClr val="002495"/>
    <a:srgbClr val="00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5" autoAdjust="0"/>
    <p:restoredTop sz="94242" autoAdjust="0"/>
  </p:normalViewPr>
  <p:slideViewPr>
    <p:cSldViewPr>
      <p:cViewPr varScale="1">
        <p:scale>
          <a:sx n="81" d="100"/>
          <a:sy n="81" d="100"/>
        </p:scale>
        <p:origin x="1771" y="53"/>
      </p:cViewPr>
      <p:guideLst>
        <p:guide pos="288"/>
        <p:guide pos="5472"/>
        <p:guide orient="horz" pos="3648"/>
        <p:guide orient="horz" pos="991"/>
        <p:guide orient="horz" pos="888"/>
      </p:guideLst>
    </p:cSldViewPr>
  </p:slideViewPr>
  <p:outlineViewPr>
    <p:cViewPr>
      <p:scale>
        <a:sx n="33" d="100"/>
        <a:sy n="33" d="100"/>
      </p:scale>
      <p:origin x="0" y="-225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3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41" Type="http://schemas.openxmlformats.org/officeDocument/2006/relationships/slide" Target="slides/slide4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7" Type="http://schemas.openxmlformats.org/officeDocument/2006/relationships/image" Target="../media/image86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C75103D-9994-411B-83F1-CA97D5FFCEE2}" type="datetimeFigureOut">
              <a:rPr lang="en-US"/>
              <a:pPr>
                <a:defRPr/>
              </a:pPr>
              <a:t>4/19/2022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7CE43C7-7701-4DA9-9326-FB9088196B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30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72AECE-B744-40D0-91C9-443F42ED171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9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Discrete Probability Distributions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2e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6200" y="6594475"/>
            <a:ext cx="1752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 i="1" dirty="0">
                <a:latin typeface="Book Antiqua" panose="02040602050305030304" pitchFamily="18" charset="0"/>
                <a:ea typeface="ＭＳ Ｐゴシック"/>
                <a:cs typeface="ＭＳ Ｐゴシック"/>
              </a:rPr>
              <a:t>McGraw-Hill/Irwin</a:t>
            </a:r>
          </a:p>
        </p:txBody>
      </p:sp>
    </p:spTree>
    <p:extLst>
      <p:ext uri="{BB962C8B-B14F-4D97-AF65-F5344CB8AC3E}">
        <p14:creationId xmlns:p14="http://schemas.microsoft.com/office/powerpoint/2010/main" val="401570290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657600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1524000" y="5791200"/>
            <a:ext cx="5638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2A3250-1A2F-4F8F-8D6A-630753A6FE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4724400"/>
            <a:ext cx="8229600" cy="4572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69EE25-EE38-47E0-94D4-C9CA057861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5334000"/>
            <a:ext cx="8229600" cy="3048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838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229100" y="18669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Times New Roman" pitchFamily="18" charset="0"/>
              </a:rPr>
              <a:t>8-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Times New Roman" pitchFamily="18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08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923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685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314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07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70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326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994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589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86200"/>
          </a:xfrm>
        </p:spPr>
        <p:txBody>
          <a:bodyPr/>
          <a:lstStyle>
            <a:lvl1pPr marL="292608" indent="-292608"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57200" y="5652247"/>
            <a:ext cx="8229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2657915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11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C0A71-2F34-4BC1-B8D1-CE00F5724D37}"/>
              </a:ext>
            </a:extLst>
          </p:cNvPr>
          <p:cNvSpPr/>
          <p:nvPr userDrawn="1"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39CF8-486B-486F-A867-E3D3C2E67F77}"/>
              </a:ext>
            </a:extLst>
          </p:cNvPr>
          <p:cNvCxnSpPr/>
          <p:nvPr userDrawn="1"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0988F-6E75-4F71-9160-2D2D916F9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63706"/>
            <a:ext cx="2743199" cy="484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2517-BE01-4008-9007-D44B83F312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5894388"/>
            <a:ext cx="5715000" cy="20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46B0BF-4D04-414F-97F3-95C0C75EF2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0" y="6356350"/>
            <a:ext cx="5257800" cy="34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5013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CF0B-3967-4E8C-AE79-0DDBE66FA6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572000"/>
            <a:ext cx="7623175" cy="106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7857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Discrete Probability Distributions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2e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38934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	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488988"/>
            <a:ext cx="8229600" cy="3845012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0" y="5638800"/>
            <a:ext cx="3352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648200" y="5638800"/>
            <a:ext cx="3352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18994283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9F7FE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	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BUSINESS STATISTICS: COMMUNICATING WITH NUMBERS, 4e |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Jaggia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Kelly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McGraw Hill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981200"/>
            <a:ext cx="8229600" cy="3352800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+mj-lt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1022" y="1447799"/>
            <a:ext cx="8229600" cy="43866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51022" y="5428736"/>
            <a:ext cx="8229600" cy="438664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594023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	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488988"/>
            <a:ext cx="8229600" cy="1559012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6294FC-65FE-4591-B195-5755519663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124200"/>
            <a:ext cx="8229600" cy="1447800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50850" y="5715000"/>
            <a:ext cx="8229600" cy="228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3548745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115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5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2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229600" cy="3581400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57200" y="1493838"/>
            <a:ext cx="8229600" cy="4111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57200" y="5581744"/>
            <a:ext cx="8229600" cy="4111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59961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76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7062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66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60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919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887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C0A71-2F34-4BC1-B8D1-CE00F5724D37}"/>
              </a:ext>
            </a:extLst>
          </p:cNvPr>
          <p:cNvSpPr/>
          <p:nvPr userDrawn="1"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39CF8-486B-486F-A867-E3D3C2E67F77}"/>
              </a:ext>
            </a:extLst>
          </p:cNvPr>
          <p:cNvCxnSpPr/>
          <p:nvPr userDrawn="1"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0988F-6E75-4F71-9160-2D2D916F9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63706"/>
            <a:ext cx="2743199" cy="484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2517-BE01-4008-9007-D44B83F312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5894388"/>
            <a:ext cx="5715000" cy="20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46B0BF-4D04-414F-97F3-95C0C75EF2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0" y="6356350"/>
            <a:ext cx="5257800" cy="34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1297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7471040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CF0B-3967-4E8C-AE79-0DDBE66FA6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572000"/>
            <a:ext cx="7623175" cy="106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11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1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57200" y="5562600"/>
            <a:ext cx="8229600" cy="3810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 algn="ctr">
              <a:buNone/>
              <a:defRPr sz="1200">
                <a:latin typeface="+mn-lt"/>
              </a:defRPr>
            </a:lvl2pPr>
            <a:lvl3pPr marL="914400" indent="0" algn="ctr">
              <a:buNone/>
              <a:defRPr sz="1200">
                <a:latin typeface="+mn-lt"/>
              </a:defRPr>
            </a:lvl3pPr>
            <a:lvl4pPr marL="1371600" indent="0" algn="ctr">
              <a:buNone/>
              <a:defRPr sz="1200">
                <a:latin typeface="+mn-lt"/>
              </a:defRPr>
            </a:lvl4pPr>
            <a:lvl5pPr marL="1828800" indent="0" algn="ctr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173751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9600" y="1600202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19600" y="26670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19600" y="38100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419600" y="4953001"/>
            <a:ext cx="35814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907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2514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00400" y="1600202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00400" y="2667001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200400" y="3810001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00400" y="4953001"/>
            <a:ext cx="22860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F353-5BB6-4B9A-8E47-80E3B4C98F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38800" y="1600200"/>
            <a:ext cx="3048000" cy="9906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268C9C9-81B6-49EE-A332-BC0EF9C8B12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8800" y="2667000"/>
            <a:ext cx="3048000" cy="9144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E411D3-8E54-45C4-AB56-948CD7ABF3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638800" y="3779838"/>
            <a:ext cx="3048000" cy="9144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FA6DFB4-6128-4A80-B47E-0AE7BCCE945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638800" y="4876800"/>
            <a:ext cx="3048000" cy="990600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j-lt"/>
              </a:defRPr>
            </a:lvl1pPr>
            <a:lvl2pPr>
              <a:spcBef>
                <a:spcPts val="500"/>
              </a:spcBef>
              <a:defRPr>
                <a:latin typeface="+mj-lt"/>
              </a:defRPr>
            </a:lvl2pPr>
            <a:lvl3pPr>
              <a:spcBef>
                <a:spcPts val="500"/>
              </a:spcBef>
              <a:defRPr>
                <a:latin typeface="+mj-lt"/>
              </a:defRPr>
            </a:lvl3pPr>
            <a:lvl4pPr>
              <a:spcBef>
                <a:spcPts val="500"/>
              </a:spcBef>
              <a:defRPr>
                <a:latin typeface="+mj-lt"/>
              </a:defRPr>
            </a:lvl4pPr>
            <a:lvl5pPr>
              <a:spcBef>
                <a:spcPts val="500"/>
              </a:spcBef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04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05000" y="1600202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905000" y="2667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905000" y="3810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905000" y="4953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 baseline="0">
                <a:latin typeface="+mn-lt"/>
              </a:defRPr>
            </a:lvl1pPr>
            <a:lvl2pPr>
              <a:spcBef>
                <a:spcPts val="500"/>
              </a:spcBef>
              <a:defRPr sz="2200" baseline="0">
                <a:latin typeface="+mn-lt"/>
              </a:defRPr>
            </a:lvl2pPr>
            <a:lvl3pPr>
              <a:spcBef>
                <a:spcPts val="500"/>
              </a:spcBef>
              <a:defRPr sz="2200" baseline="0">
                <a:latin typeface="+mn-lt"/>
              </a:defRPr>
            </a:lvl3pPr>
            <a:lvl4pPr>
              <a:spcBef>
                <a:spcPts val="500"/>
              </a:spcBef>
              <a:defRPr sz="2200" baseline="0">
                <a:latin typeface="+mn-lt"/>
              </a:defRPr>
            </a:lvl4pPr>
            <a:lvl5pPr>
              <a:spcBef>
                <a:spcPts val="500"/>
              </a:spcBef>
              <a:defRPr sz="2200" baseline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F353-5BB6-4B9A-8E47-80E3B4C98F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57600" y="1600200"/>
            <a:ext cx="16764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268C9C9-81B6-49EE-A332-BC0EF9C8B12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57600" y="2667000"/>
            <a:ext cx="16764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E411D3-8E54-45C4-AB56-948CD7ABF3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657600" y="3779838"/>
            <a:ext cx="16764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FA6DFB4-6128-4A80-B47E-0AE7BCCE945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7600" y="4876800"/>
            <a:ext cx="16764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200">
                <a:latin typeface="+mn-lt"/>
              </a:defRPr>
            </a:lvl1pPr>
            <a:lvl2pPr>
              <a:spcBef>
                <a:spcPts val="500"/>
              </a:spcBef>
              <a:defRPr sz="2200">
                <a:latin typeface="+mn-lt"/>
              </a:defRPr>
            </a:lvl2pPr>
            <a:lvl3pPr>
              <a:spcBef>
                <a:spcPts val="500"/>
              </a:spcBef>
              <a:defRPr sz="2200">
                <a:latin typeface="+mn-lt"/>
              </a:defRPr>
            </a:lvl3pPr>
            <a:lvl4pPr>
              <a:spcBef>
                <a:spcPts val="500"/>
              </a:spcBef>
              <a:defRPr sz="2200">
                <a:latin typeface="+mn-lt"/>
              </a:defRPr>
            </a:lvl4pPr>
            <a:lvl5pPr>
              <a:spcBef>
                <a:spcPts val="500"/>
              </a:spcBef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89C7A56-C5F3-419A-B411-BC403749F6C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556250" y="1625601"/>
            <a:ext cx="1454150" cy="1011237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AB83BC9-110F-44D1-AF5B-A9EED841CF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556250" y="2865438"/>
            <a:ext cx="1524000" cy="914399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2E8DD94-49E0-41C8-9EDD-89868D0C3DD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556250" y="3932238"/>
            <a:ext cx="1524000" cy="9144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8246997-BB09-4BD7-B539-06C86CD0853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556250" y="4999038"/>
            <a:ext cx="1524000" cy="9144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DEEC375-ADFB-498C-AD8D-6F2C8892474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7391400" y="1646238"/>
            <a:ext cx="1371600" cy="8382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82338FD-6514-4162-B782-2E662826F8F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391400" y="2865438"/>
            <a:ext cx="1371600" cy="1036638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481182C-BD96-430B-A20F-98164EACDDD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7391400" y="4038600"/>
            <a:ext cx="1524000" cy="6858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A12D13B7-EAFF-4417-8AAA-F1492887D2B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391400" y="4953000"/>
            <a:ext cx="1524000" cy="914400"/>
          </a:xfrm>
        </p:spPr>
        <p:txBody>
          <a:bodyPr>
            <a:noAutofit/>
          </a:bodyPr>
          <a:lstStyle>
            <a:lvl1pPr>
              <a:defRPr sz="22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200">
                <a:latin typeface="+mn-lt"/>
              </a:defRPr>
            </a:lvl3pPr>
            <a:lvl4pPr>
              <a:defRPr sz="2200">
                <a:latin typeface="+mn-lt"/>
              </a:defRPr>
            </a:lvl4pPr>
            <a:lvl5pPr>
              <a:defRPr sz="2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28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761998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438400"/>
            <a:ext cx="8229600" cy="609600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200400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343400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5334000"/>
            <a:ext cx="8229600" cy="609600"/>
          </a:xfrm>
        </p:spPr>
        <p:txBody>
          <a:bodyPr/>
          <a:lstStyle>
            <a:lvl1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00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8-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1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800600"/>
            <a:ext cx="8229600" cy="914399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1524000" y="5791200"/>
            <a:ext cx="5638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377902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AE25B61-33BC-4BBC-A97B-742A6A1FBF1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8-</a:t>
            </a:r>
            <a:fld id="{6C8002A7-30CA-4089-9E17-8C4E1B81BF6C}" type="slidenum">
              <a:rPr lang="en-US" sz="100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872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62" r:id="rId3"/>
    <p:sldLayoutId id="2147483758" r:id="rId4"/>
    <p:sldLayoutId id="2147483759" r:id="rId5"/>
    <p:sldLayoutId id="2147483763" r:id="rId6"/>
    <p:sldLayoutId id="2147483764" r:id="rId7"/>
    <p:sldLayoutId id="2147483761" r:id="rId8"/>
    <p:sldLayoutId id="2147483760" r:id="rId9"/>
    <p:sldLayoutId id="2147483765" r:id="rId10"/>
    <p:sldLayoutId id="2147483755" r:id="rId11"/>
    <p:sldLayoutId id="2147483745" r:id="rId12"/>
    <p:sldLayoutId id="2147483746" r:id="rId13"/>
    <p:sldLayoutId id="2147483747" r:id="rId14"/>
    <p:sldLayoutId id="2147483749" r:id="rId15"/>
    <p:sldLayoutId id="2147483748" r:id="rId16"/>
    <p:sldLayoutId id="2147483750" r:id="rId17"/>
    <p:sldLayoutId id="2147483751" r:id="rId18"/>
    <p:sldLayoutId id="2147483752" r:id="rId19"/>
    <p:sldLayoutId id="2147483753" r:id="rId20"/>
    <p:sldLayoutId id="2147483756" r:id="rId21"/>
    <p:sldLayoutId id="2147483757" r:id="rId2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1F4984"/>
          </a:solidFill>
          <a:latin typeface="Helvetica" pitchFamily="34" charset="0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5177" y="644928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0691DE-486E-4A32-88AD-38CD65707634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1000" dirty="0">
                <a:latin typeface="Helvetica"/>
                <a:cs typeface="Helvetica"/>
              </a:rPr>
              <a:t>2-</a:t>
            </a:r>
            <a:fld id="{66E91E4A-1E28-44FA-BCE4-676641C8B2B1}" type="slidenum">
              <a:rPr lang="en-US" sz="1000">
                <a:latin typeface="Helvetica"/>
                <a:cs typeface="Helvetica"/>
              </a:rPr>
              <a:pPr algn="r"/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426851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2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2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1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46.tiff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1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slide" Target="slide45.xml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5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5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9.vml"/><Relationship Id="rId6" Type="http://schemas.openxmlformats.org/officeDocument/2006/relationships/slide" Target="slide46.x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56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62.bin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7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7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7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73.bin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84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6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78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92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01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00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0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10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07.wmf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9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09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8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50D9-9633-4CF2-B896-57023971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762000"/>
            <a:ext cx="5260975" cy="2312988"/>
          </a:xfrm>
        </p:spPr>
        <p:txBody>
          <a:bodyPr>
            <a:normAutofit/>
          </a:bodyPr>
          <a:lstStyle/>
          <a:p>
            <a:r>
              <a:rPr lang="en-US" sz="9600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8</a:t>
            </a:r>
            <a:br>
              <a:rPr lang="en-US" sz="9600" noProof="0" dirty="0">
                <a:solidFill>
                  <a:srgbClr val="009C9E"/>
                </a:solidFill>
                <a:latin typeface="+mn-lt"/>
              </a:rPr>
            </a:br>
            <a:r>
              <a:rPr lang="en-US" dirty="0">
                <a:latin typeface="+mn-lt"/>
              </a:rPr>
              <a:t>Interval Estimation</a:t>
            </a:r>
            <a:endParaRPr lang="en-US" noProof="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8D616-0E7C-4917-A258-F706FE6A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3424" y="3657600"/>
            <a:ext cx="5260976" cy="99060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noProof="0" dirty="0">
                <a:solidFill>
                  <a:srgbClr val="1F4984"/>
                </a:solidFill>
                <a:latin typeface="+mn-lt"/>
              </a:rPr>
              <a:t>Business Statistics:</a:t>
            </a:r>
          </a:p>
          <a:p>
            <a:pPr algn="ctr">
              <a:spcBef>
                <a:spcPts val="0"/>
              </a:spcBef>
            </a:pPr>
            <a:r>
              <a:rPr lang="en-US" noProof="0" dirty="0">
                <a:solidFill>
                  <a:srgbClr val="1F4984"/>
                </a:solidFill>
                <a:latin typeface="+mn-lt"/>
              </a:rPr>
              <a:t>Communicating with Numbers, 4e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B385C-6C0A-4A31-9C9E-378A8E1C86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4876800"/>
            <a:ext cx="5715000" cy="45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noProof="0" dirty="0">
                <a:latin typeface="+mn-lt"/>
              </a:rPr>
              <a:t>By Sanjiv </a:t>
            </a:r>
            <a:r>
              <a:rPr lang="en-US" sz="2200" noProof="0" dirty="0" err="1">
                <a:latin typeface="+mn-lt"/>
              </a:rPr>
              <a:t>Jaggia</a:t>
            </a:r>
            <a:r>
              <a:rPr lang="en-US" sz="2200" noProof="0" dirty="0">
                <a:latin typeface="+mn-lt"/>
              </a:rPr>
              <a:t> and Alison Kelly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6F3DEC-092C-4F42-81C7-9D767079F7F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25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latin typeface="+mn-lt"/>
              </a:rPr>
              <a:t>Copyright 2022 © McGraw Hill LLC. All rights reserved. No reproduction or distribution without the prior written consent of McGraw Hill LLC.</a:t>
            </a:r>
            <a:endParaRPr lang="en-US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78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4784-FD64-4038-AF97-4E619C4B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3014E-A1B4-420E-B9C8-646199DC9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599" cy="4234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kern="0" dirty="0"/>
              <a:t>95% confidence does not imply there is a 0.95 probability the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38E06-1684-4329-A6F8-586607631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1" y="2101122"/>
            <a:ext cx="2300990" cy="447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kern="0" dirty="0"/>
              <a:t>interval captures</a:t>
            </a:r>
            <a:endParaRPr lang="en-IN" sz="2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F471465-1B54-49BE-8C0B-EB9E5FDB3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72732"/>
              </p:ext>
            </p:extLst>
          </p:nvPr>
        </p:nvGraphicFramePr>
        <p:xfrm>
          <a:off x="2788170" y="2226040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" name="Equation" r:id="rId3" imgW="266400" imgH="266400" progId="Equation.DSMT4">
                  <p:embed/>
                </p:oleObj>
              </mc:Choice>
              <mc:Fallback>
                <p:oleObj name="Equation" r:id="rId3" imgW="2664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8170" y="2226040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5D2A95-37E6-49D3-BA30-17076E6D66B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670748"/>
            <a:ext cx="472190" cy="387246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200" dirty="0"/>
              <a:t> 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47D0C8B-1CDE-4ACC-8B89-D8EC993D8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854123"/>
              </p:ext>
            </p:extLst>
          </p:nvPr>
        </p:nvGraphicFramePr>
        <p:xfrm>
          <a:off x="939800" y="271426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" name="Equation" r:id="rId5" imgW="203040" imgH="241200" progId="Equation.DSMT4">
                  <p:embed/>
                </p:oleObj>
              </mc:Choice>
              <mc:Fallback>
                <p:oleObj name="Equation" r:id="rId5" imgW="203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9800" y="2714260"/>
                        <a:ext cx="203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127EB-4672-4F19-AE4C-397F0264CD8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6651" y="2625779"/>
            <a:ext cx="7330189" cy="44720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kern="0" dirty="0"/>
              <a:t>is a constant, not known.</a:t>
            </a:r>
            <a:endParaRPr lang="en-IN" sz="2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FC3A8C-25FE-475B-8A6C-26CFC7E9285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140442"/>
            <a:ext cx="8229598" cy="42721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kern="0" dirty="0"/>
              <a:t>Falls into the interval (probability 1) or not (probability 0).</a:t>
            </a:r>
            <a:endParaRPr lang="en-IN" sz="2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724687-B4B7-4D27-8281-683BBFB8A12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3657600"/>
            <a:ext cx="3410262" cy="41972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kern="0" dirty="0"/>
              <a:t>Randomness comes from</a:t>
            </a:r>
            <a:endParaRPr lang="en-IN" sz="2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4CC9EC4-A1B5-43B6-B1F3-BBDC15407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89914"/>
              </p:ext>
            </p:extLst>
          </p:nvPr>
        </p:nvGraphicFramePr>
        <p:xfrm>
          <a:off x="3886200" y="3670300"/>
          <a:ext cx="977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" name="Equation" r:id="rId7" imgW="977760" imgH="368280" progId="Equation.DSMT4">
                  <p:embed/>
                </p:oleObj>
              </mc:Choice>
              <mc:Fallback>
                <p:oleObj name="Equation" r:id="rId7" imgW="9777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6200" y="3670300"/>
                        <a:ext cx="9779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7C25F7-3D97-484F-95AA-1AB3FFAA090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4191000"/>
            <a:ext cx="8229598" cy="470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kern="0" dirty="0"/>
              <a:t>If numerous samples of size </a:t>
            </a:r>
            <a:r>
              <a:rPr lang="en-US" sz="2400" i="1" kern="0" dirty="0"/>
              <a:t>n</a:t>
            </a:r>
            <a:r>
              <a:rPr lang="en-US" sz="2400" kern="0" dirty="0"/>
              <a:t> are taken, 95% of the intervals</a:t>
            </a:r>
            <a:endParaRPr lang="en-IN" sz="2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496E47-BED7-44FD-9EE1-292ECFEF0A4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3440" y="4724401"/>
            <a:ext cx="1999937" cy="597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kern="0" dirty="0"/>
              <a:t>would contain</a:t>
            </a:r>
            <a:endParaRPr lang="en-IN" sz="24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DE74A7-66BC-4BA6-B3C6-BF83716C71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984806"/>
              </p:ext>
            </p:extLst>
          </p:nvPr>
        </p:nvGraphicFramePr>
        <p:xfrm>
          <a:off x="2460260" y="4883670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" name="Equation" r:id="rId9" imgW="266400" imgH="266400" progId="Equation.DSMT4">
                  <p:embed/>
                </p:oleObj>
              </mc:Choice>
              <mc:Fallback>
                <p:oleObj name="Equation" r:id="rId9" imgW="2664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60260" y="4883670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10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EF5B-D006-4CFD-B252-E3C59DBB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0079-08B4-47A5-818C-E59C5546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19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/>
              <a:t>Example: A sample of 25 cereal boxes yields a mean weight of 1.02 pounds of cereal per box.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2400" dirty="0"/>
              <a:t>Construct the 95% confidence interval for the mean weight of all cereal boxes.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2400" dirty="0"/>
              <a:t>Assume that the weight is normally distributed with a standard deviation of 0.03 pound.</a:t>
            </a:r>
            <a:endParaRPr lang="en-IN" sz="24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4C9F8BC-5BF5-472F-A8B3-8382170B8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864437"/>
              </p:ext>
            </p:extLst>
          </p:nvPr>
        </p:nvGraphicFramePr>
        <p:xfrm>
          <a:off x="519113" y="4054475"/>
          <a:ext cx="5410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3" imgW="5410080" imgH="774360" progId="Equation.DSMT4">
                  <p:embed/>
                </p:oleObj>
              </mc:Choice>
              <mc:Fallback>
                <p:oleObj name="Equation" r:id="rId3" imgW="541008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113" y="4054475"/>
                        <a:ext cx="54102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1D35-63F7-4FA9-B548-7E10782CC2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953001"/>
            <a:ext cx="8229600" cy="91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kern="0" dirty="0"/>
              <a:t>With 95% confidence, we can report the mean eight of all cereal boxes falls between 1.008 and 1.032 pounds.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9919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E4E9-249B-423E-9872-A9A4C127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BC793-BA9B-4C0B-B6BB-AEEFF029D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7297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200" dirty="0"/>
              <a:t>95% is common, we can construct an interval of any confidence from 0 to 100%.</a:t>
            </a:r>
          </a:p>
          <a:p>
            <a:pPr marL="0" indent="0">
              <a:buNone/>
              <a:defRPr/>
            </a:pPr>
            <a:r>
              <a:rPr lang="en-US" sz="2200" kern="0" dirty="0"/>
              <a:t>Let </a:t>
            </a:r>
            <a:r>
              <a:rPr lang="en-US" sz="2200" i="1" kern="0" dirty="0"/>
              <a:t>a</a:t>
            </a:r>
            <a:r>
              <a:rPr lang="en-US" sz="2200" kern="0" dirty="0"/>
              <a:t> denote the allowed probability that the procedure</a:t>
            </a:r>
            <a:endParaRPr lang="en-IN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4389-5766-4AA1-BC7C-3B135AB533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821901"/>
            <a:ext cx="5164111" cy="43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kern="0" dirty="0"/>
              <a:t>generates an interval that does not contain</a:t>
            </a:r>
            <a:endParaRPr lang="en-IN" sz="22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2D0C20E-0C9E-461C-8193-3278060BE9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755122"/>
              </p:ext>
            </p:extLst>
          </p:nvPr>
        </p:nvGraphicFramePr>
        <p:xfrm>
          <a:off x="5678170" y="2943495"/>
          <a:ext cx="265430" cy="265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1" name="Equation" r:id="rId3" imgW="241200" imgH="241200" progId="Equation.DSMT4">
                  <p:embed/>
                </p:oleObj>
              </mc:Choice>
              <mc:Fallback>
                <p:oleObj name="Equation" r:id="rId3" imgW="241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8170" y="2943495"/>
                        <a:ext cx="265430" cy="265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4D46D5-6050-4614-8DA8-95786EAEBE8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354050"/>
            <a:ext cx="8229600" cy="37850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kern="0" dirty="0"/>
              <a:t>Confidence coefficient: 1</a:t>
            </a:r>
            <a:r>
              <a:rPr lang="en-US" sz="2000" dirty="0"/>
              <a:t> − </a:t>
            </a:r>
            <a:r>
              <a:rPr lang="en-US" sz="2000" i="1" dirty="0"/>
              <a:t>a</a:t>
            </a:r>
            <a:r>
              <a:rPr lang="en-US" sz="2000" kern="0" dirty="0"/>
              <a:t>, the probability that the procedure generates</a:t>
            </a:r>
            <a:endParaRPr lang="en-IN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F36CB-F48B-4290-B9E8-962790D6F12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793761"/>
            <a:ext cx="3500203" cy="418476"/>
          </a:xfrm>
        </p:spPr>
        <p:txBody>
          <a:bodyPr>
            <a:noAutofit/>
          </a:bodyPr>
          <a:lstStyle/>
          <a:p>
            <a:pPr marL="292608" indent="0">
              <a:lnSpc>
                <a:spcPct val="90000"/>
              </a:lnSpc>
              <a:buNone/>
            </a:pPr>
            <a:r>
              <a:rPr lang="en-US" sz="2000" kern="0" dirty="0"/>
              <a:t>an interval that does contain</a:t>
            </a:r>
            <a:endParaRPr lang="en-IN" sz="20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1CFDB0F-C927-4394-BD36-C570C63B4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76971"/>
              </p:ext>
            </p:extLst>
          </p:nvPr>
        </p:nvGraphicFramePr>
        <p:xfrm>
          <a:off x="4000500" y="3867150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" name="Equation" r:id="rId5" imgW="228600" imgH="228600" progId="Equation.DSMT4">
                  <p:embed/>
                </p:oleObj>
              </mc:Choice>
              <mc:Fallback>
                <p:oleObj name="Equation" r:id="rId5" imgW="228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0500" y="3867150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25D044-2905-4434-9F36-90391FFE10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265950"/>
            <a:ext cx="2300990" cy="3959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kern="0" dirty="0"/>
              <a:t>Confidence level:</a:t>
            </a:r>
            <a:endParaRPr lang="en-IN" sz="20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74DDD23-FB2A-41DB-8DA0-5C480BFD08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108686"/>
              </p:ext>
            </p:extLst>
          </p:nvPr>
        </p:nvGraphicFramePr>
        <p:xfrm>
          <a:off x="2817813" y="4260850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3" name="Equation" r:id="rId7" imgW="1346040" imgH="380880" progId="Equation.DSMT4">
                  <p:embed/>
                </p:oleObj>
              </mc:Choice>
              <mc:Fallback>
                <p:oleObj name="Equation" r:id="rId7" imgW="13460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17813" y="4260850"/>
                        <a:ext cx="1346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4EEF1A-2CA9-4DDE-9F61-7864D789F38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4740640"/>
            <a:ext cx="8229600" cy="120296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200" kern="0" dirty="0"/>
              <a:t>Examples: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2000" kern="0" dirty="0"/>
              <a:t>A 95% confidence level has </a:t>
            </a:r>
            <a:r>
              <a:rPr lang="en-US" sz="2000" i="1" kern="0" dirty="0"/>
              <a:t>a</a:t>
            </a:r>
            <a:r>
              <a:rPr lang="en-US" sz="2000" kern="0" dirty="0"/>
              <a:t> = 0.05.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2000" kern="0" dirty="0"/>
              <a:t>A 90% confidence level has </a:t>
            </a:r>
            <a:r>
              <a:rPr lang="en-US" sz="2000" i="1" kern="0" dirty="0"/>
              <a:t>a</a:t>
            </a:r>
            <a:r>
              <a:rPr lang="en-US" sz="2000" kern="0" dirty="0"/>
              <a:t> = 0.10.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2237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2526-E38E-4550-A6CA-29561476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6398-539C-4E73-A82B-59EC7D384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382249" cy="36351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A</a:t>
            </a:r>
            <a:endParaRPr lang="en-IN" sz="22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5720995-535B-462E-A438-FDF3AFDFC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055049"/>
              </p:ext>
            </p:extLst>
          </p:nvPr>
        </p:nvGraphicFramePr>
        <p:xfrm>
          <a:off x="833438" y="1611313"/>
          <a:ext cx="1255712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" name="Equation" r:id="rId3" imgW="1422360" imgH="393480" progId="Equation.DSMT4">
                  <p:embed/>
                </p:oleObj>
              </mc:Choice>
              <mc:Fallback>
                <p:oleObj name="Equation" r:id="rId3" imgW="14223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3438" y="1611313"/>
                        <a:ext cx="1255712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43B5C-4071-4E8E-A77F-B8ADB374F72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03620" y="1600201"/>
            <a:ext cx="5715000" cy="42347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confidence interval for the population mean</a:t>
            </a:r>
            <a:endParaRPr lang="en-IN" sz="22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B2922FD-ED25-46FA-A322-28B9422CC7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43012"/>
              </p:ext>
            </p:extLst>
          </p:nvPr>
        </p:nvGraphicFramePr>
        <p:xfrm>
          <a:off x="475729" y="2101850"/>
          <a:ext cx="5118101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" name="Equation" r:id="rId5" imgW="5117760" imgH="774360" progId="Equation.DSMT4">
                  <p:embed/>
                </p:oleObj>
              </mc:Choice>
              <mc:Fallback>
                <p:oleObj name="Equation" r:id="rId5" imgW="511776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729" y="2101850"/>
                        <a:ext cx="5118101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FC74A-30AD-47BD-9DC0-C5C7B26A890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952020"/>
            <a:ext cx="3650105" cy="37894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kern="0" dirty="0"/>
              <a:t>Population standard deviation</a:t>
            </a:r>
            <a:endParaRPr lang="en-IN" sz="20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8BAA4E5-95F8-470F-9D01-F3040EF425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509951"/>
              </p:ext>
            </p:extLst>
          </p:nvPr>
        </p:nvGraphicFramePr>
        <p:xfrm>
          <a:off x="4134370" y="3079230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" name="Equation" r:id="rId7" imgW="177480" imgH="177480" progId="Equation.DSMT4">
                  <p:embed/>
                </p:oleObj>
              </mc:Choice>
              <mc:Fallback>
                <p:oleObj name="Equation" r:id="rId7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4370" y="3079230"/>
                        <a:ext cx="177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3ACDE9-D987-43AF-90EA-5678467E346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43400" y="2952021"/>
            <a:ext cx="2514600" cy="37894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kern="0" dirty="0"/>
              <a:t>is known.</a:t>
            </a:r>
            <a:endParaRPr lang="en-IN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C5EDDA-7230-4D92-BD53-4CFA6B9F30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2190" y="3399021"/>
            <a:ext cx="1716374" cy="37849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kern="0" dirty="0"/>
              <a:t>Valid only if</a:t>
            </a:r>
            <a:endParaRPr lang="en-IN" sz="20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B6C2B2A-BAD8-4094-95DD-BE77C2FA6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009852"/>
              </p:ext>
            </p:extLst>
          </p:nvPr>
        </p:nvGraphicFramePr>
        <p:xfrm>
          <a:off x="2215638" y="3425803"/>
          <a:ext cx="251485" cy="27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" name="Equation" r:id="rId9" imgW="253800" imgH="279360" progId="Equation.DSMT4">
                  <p:embed/>
                </p:oleObj>
              </mc:Choice>
              <mc:Fallback>
                <p:oleObj name="Equation" r:id="rId9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15638" y="3425803"/>
                        <a:ext cx="251485" cy="276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874D18-97FD-481F-9994-9F4C4454904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97103" y="3399021"/>
            <a:ext cx="5838677" cy="37849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kern="0" dirty="0"/>
              <a:t>(approximately) follows a normal distribution.</a:t>
            </a:r>
            <a:endParaRPr lang="en-IN" sz="20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BAF438E-9FB9-4075-B116-FB9DCD2629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809288"/>
              </p:ext>
            </p:extLst>
          </p:nvPr>
        </p:nvGraphicFramePr>
        <p:xfrm>
          <a:off x="457200" y="3962400"/>
          <a:ext cx="457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" name="Equation" r:id="rId11" imgW="457200" imgH="342720" progId="Equation.DSMT4">
                  <p:embed/>
                </p:oleObj>
              </mc:Choice>
              <mc:Fallback>
                <p:oleObj name="Equation" r:id="rId11" imgW="4572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200" y="3962400"/>
                        <a:ext cx="457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E88B4A0-4420-4A38-84B8-EE9D321CFC9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066800" y="3854970"/>
            <a:ext cx="4299679" cy="432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kern="0" dirty="0">
                <a:latin typeface="+mn-lt"/>
              </a:rPr>
              <a:t>is the </a:t>
            </a:r>
            <a:r>
              <a:rPr lang="en-US" sz="2200" i="1" kern="0" dirty="0">
                <a:latin typeface="+mn-lt"/>
              </a:rPr>
              <a:t>z</a:t>
            </a:r>
            <a:r>
              <a:rPr lang="en-US" sz="2200" kern="0" dirty="0">
                <a:latin typeface="+mn-lt"/>
              </a:rPr>
              <a:t> value with the probability of</a:t>
            </a:r>
            <a:endParaRPr lang="en-IN" sz="2200" dirty="0">
              <a:latin typeface="+mn-lt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EACA48A8-0C46-472A-8B4E-148BEF405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578622"/>
              </p:ext>
            </p:extLst>
          </p:nvPr>
        </p:nvGraphicFramePr>
        <p:xfrm>
          <a:off x="5409160" y="3925550"/>
          <a:ext cx="520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" name="Equation" r:id="rId13" imgW="520560" imgH="266400" progId="Equation.DSMT4">
                  <p:embed/>
                </p:oleObj>
              </mc:Choice>
              <mc:Fallback>
                <p:oleObj name="Equation" r:id="rId13" imgW="5205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09160" y="3925550"/>
                        <a:ext cx="520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57FB1B1-9F5E-4784-A9B0-871A18D04E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972541" y="3886200"/>
            <a:ext cx="2729249" cy="40098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kern="0" dirty="0"/>
              <a:t>in the upper tail of</a:t>
            </a:r>
            <a:endParaRPr lang="en-IN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35DD5F2-BBD8-4ECA-87D7-18C4B4BDB0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4373380"/>
            <a:ext cx="8229600" cy="453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kern="0" dirty="0"/>
              <a:t>the standard normal probability distribution.</a:t>
            </a:r>
            <a:endParaRPr lang="en-IN" sz="220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CF1EA22-E3E5-44C5-9AE0-4290FB3F3AA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180" y="4893040"/>
            <a:ext cx="4789358" cy="38349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kern="0" dirty="0">
                <a:latin typeface="+mn-lt"/>
              </a:rPr>
              <a:t>The area under the </a:t>
            </a:r>
            <a:r>
              <a:rPr lang="en-US" sz="2000" i="1" kern="0" dirty="0">
                <a:latin typeface="+mn-lt"/>
              </a:rPr>
              <a:t>z </a:t>
            </a:r>
            <a:r>
              <a:rPr lang="en-US" sz="2000" kern="0" dirty="0">
                <a:latin typeface="+mn-lt"/>
              </a:rPr>
              <a:t>curve to the right of</a:t>
            </a:r>
            <a:endParaRPr lang="en-IN" sz="2000" dirty="0">
              <a:latin typeface="+mn-lt"/>
            </a:endParaRP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CC39366-B173-4BDB-9774-F3D3445BAE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34394"/>
              </p:ext>
            </p:extLst>
          </p:nvPr>
        </p:nvGraphicFramePr>
        <p:xfrm>
          <a:off x="5259388" y="4914900"/>
          <a:ext cx="1257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" name="Equation" r:id="rId15" imgW="1257120" imgH="342720" progId="Equation.DSMT4">
                  <p:embed/>
                </p:oleObj>
              </mc:Choice>
              <mc:Fallback>
                <p:oleObj name="Equation" r:id="rId15" imgW="12571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59388" y="4914900"/>
                        <a:ext cx="1257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6B649CEF-6EC7-42B6-B55F-AA10CB3FEB0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7180" y="5348990"/>
            <a:ext cx="442210" cy="377253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6536AD74-78A0-4F63-BB0E-F1A489CA6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001980"/>
              </p:ext>
            </p:extLst>
          </p:nvPr>
        </p:nvGraphicFramePr>
        <p:xfrm>
          <a:off x="958850" y="5422900"/>
          <a:ext cx="195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2" name="Equation" r:id="rId17" imgW="1955520" imgH="380880" progId="Equation.DSMT4">
                  <p:embed/>
                </p:oleObj>
              </mc:Choice>
              <mc:Fallback>
                <p:oleObj name="Equation" r:id="rId17" imgW="19555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58850" y="5422900"/>
                        <a:ext cx="1955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96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4E18-F23D-45F0-9066-D5DE9765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11</a:t>
            </a:r>
            <a:endParaRPr lang="en-IN" dirty="0"/>
          </a:p>
        </p:txBody>
      </p:sp>
      <p:pic>
        <p:nvPicPr>
          <p:cNvPr id="11" name="Picture 10" descr="Standard normal curve showing an area of alpha over 2 above a z score of z sub alpha over 2.">
            <a:extLst>
              <a:ext uri="{FF2B5EF4-FFF2-40B4-BE49-F238E27FC236}">
                <a16:creationId xmlns:a16="http://schemas.microsoft.com/office/drawing/2014/main" id="{C8D9109A-3C9D-4144-A1BC-1D36AA9E4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11" y="1663604"/>
            <a:ext cx="4303499" cy="22061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28F96-557B-4EF6-8678-8EC50DB8D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12370"/>
            <a:ext cx="2555823" cy="45345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kern="0" dirty="0"/>
              <a:t>95% confidence,</a:t>
            </a:r>
            <a:endParaRPr lang="en-IN" sz="24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1C3BE91-04DC-432C-9C49-666469842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69518"/>
              </p:ext>
            </p:extLst>
          </p:nvPr>
        </p:nvGraphicFramePr>
        <p:xfrm>
          <a:off x="3067050" y="4040188"/>
          <a:ext cx="4241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Equation" r:id="rId4" imgW="4241520" imgH="380880" progId="Equation.DSMT4">
                  <p:embed/>
                </p:oleObj>
              </mc:Choice>
              <mc:Fallback>
                <p:oleObj name="Equation" r:id="rId4" imgW="42415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7050" y="4040188"/>
                        <a:ext cx="4241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72A85-69EC-4CAE-8B3F-1CB24546C5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559511"/>
            <a:ext cx="2555823" cy="43971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kern="0" dirty="0"/>
              <a:t>90% confidence,</a:t>
            </a:r>
            <a:endParaRPr lang="en-IN" sz="24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A9E5956-402F-4EB6-96D5-F06E156E6D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054725"/>
              </p:ext>
            </p:extLst>
          </p:nvPr>
        </p:nvGraphicFramePr>
        <p:xfrm>
          <a:off x="3071813" y="4591050"/>
          <a:ext cx="40481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0" name="Equation" r:id="rId6" imgW="4089240" imgH="380880" progId="Equation.DSMT4">
                  <p:embed/>
                </p:oleObj>
              </mc:Choice>
              <mc:Fallback>
                <p:oleObj name="Equation" r:id="rId6" imgW="40892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71813" y="4591050"/>
                        <a:ext cx="4048125" cy="376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CA69F6-9856-4BDB-918A-4DF46F307B1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5090411"/>
            <a:ext cx="2555823" cy="45719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kern="0" dirty="0"/>
              <a:t>99% confidence,</a:t>
            </a:r>
            <a:endParaRPr lang="en-IN" sz="24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7AAEF98-DEC8-4FC7-9B52-DB756B178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142062"/>
              </p:ext>
            </p:extLst>
          </p:nvPr>
        </p:nvGraphicFramePr>
        <p:xfrm>
          <a:off x="3068638" y="5108575"/>
          <a:ext cx="42989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1" name="Equation" r:id="rId8" imgW="4343400" imgH="380880" progId="Equation.DSMT4">
                  <p:embed/>
                </p:oleObj>
              </mc:Choice>
              <mc:Fallback>
                <p:oleObj name="Equation" r:id="rId8" imgW="4343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68638" y="5108575"/>
                        <a:ext cx="4298950" cy="376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7321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7FCA-4A94-42AF-8149-DC140E4F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DF6F9-6926-40C9-912D-5F1F34A34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152"/>
            <a:ext cx="2465882" cy="43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margin of error is</a:t>
            </a:r>
            <a:endParaRPr lang="en-IN" sz="20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B2C4346-4F61-4028-8196-D4ADCA8A5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68578"/>
              </p:ext>
            </p:extLst>
          </p:nvPr>
        </p:nvGraphicFramePr>
        <p:xfrm>
          <a:off x="2914650" y="1566863"/>
          <a:ext cx="8509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Equation" r:id="rId3" imgW="850680" imgH="660240" progId="Equation.DSMT4">
                  <p:embed/>
                </p:oleObj>
              </mc:Choice>
              <mc:Fallback>
                <p:oleObj name="Equation" r:id="rId3" imgW="85068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4650" y="1566863"/>
                        <a:ext cx="8509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C8731-37A2-4A9E-9A48-F2797CEB10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332220"/>
            <a:ext cx="8229600" cy="173011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defRPr/>
            </a:pPr>
            <a:r>
              <a:rPr lang="en-US" sz="1800" kern="0" dirty="0"/>
              <a:t>For a given confidence level and sample size, the larger the population standard deviation, the wider the confidence interval.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1800" kern="0" dirty="0"/>
              <a:t>For a given confidence level and population standard deviation, the smaller the sample size, the wider the confidence interval.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1800" kern="0" dirty="0"/>
              <a:t>For a given sample size and population standard deviation, the greater the confidence level, the wider the confidence interval.</a:t>
            </a:r>
            <a:endParaRPr lang="en-IN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0C8601-F77A-42EF-8AAC-13713B795D5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116052"/>
            <a:ext cx="8229600" cy="1055556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kern="0" dirty="0"/>
              <a:t>Precision: width of the interval affected by the,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1800" kern="0" dirty="0"/>
              <a:t>Sample size.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1800" kern="0" dirty="0"/>
              <a:t>Standard deviation of the population.</a:t>
            </a:r>
            <a:endParaRPr lang="en-IN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E0C8B-EFAA-42DD-87C9-A04900E2EFC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5244060"/>
            <a:ext cx="8229600" cy="6920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kern="0" dirty="0"/>
              <a:t>Confidence: the only way to increase the confidence is by making the interval wider.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46049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FF78-C7D2-4C40-8EA1-906D62A8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89EFE-E401-49BC-A412-ECFE103CD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7733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Example: A sample of 25 cereal boxes yields a mean weight of 1.02 pounds of cereal per box. When the standard deviation is 0.03, the 95% confidence interval was 1.02 ± 0.012.</a:t>
            </a:r>
          </a:p>
          <a:p>
            <a:pPr marL="292608" indent="-292608">
              <a:lnSpc>
                <a:spcPct val="90000"/>
              </a:lnSpc>
            </a:pPr>
            <a:r>
              <a:rPr lang="en-US" sz="2400" dirty="0"/>
              <a:t>Suppose the standard deviation is 0.05.</a:t>
            </a:r>
            <a:endParaRPr lang="en-IN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66D9492-4CF2-4285-8260-1EE403C171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689198"/>
              </p:ext>
            </p:extLst>
          </p:nvPr>
        </p:nvGraphicFramePr>
        <p:xfrm>
          <a:off x="2844800" y="3492500"/>
          <a:ext cx="36830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Equation" r:id="rId3" imgW="3682800" imgH="774360" progId="Equation.DSMT4">
                  <p:embed/>
                </p:oleObj>
              </mc:Choice>
              <mc:Fallback>
                <p:oleObj name="Equation" r:id="rId3" imgW="368280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4800" y="3492500"/>
                        <a:ext cx="36830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A84B-49C2-49BC-B699-8C3D1C7246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724400"/>
            <a:ext cx="8229600" cy="91439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The width has increased.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10145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FF78-C7D2-4C40-8EA1-906D62A8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89EFE-E401-49BC-A412-ECFE103CD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7733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Example: A sample of 25 cereal boxes yields a mean weight of 1.02 pounds of cereal per box. When the standard deviation is 0.03, the 95% confidence interval was 1.02 ± 0.012.</a:t>
            </a:r>
          </a:p>
          <a:p>
            <a:pPr marL="292608" indent="-292608">
              <a:lnSpc>
                <a:spcPct val="90000"/>
              </a:lnSpc>
            </a:pPr>
            <a:r>
              <a:rPr lang="en-US" sz="2400" dirty="0"/>
              <a:t>Suppose the sample size is 16.</a:t>
            </a:r>
            <a:endParaRPr lang="en-IN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66D9492-4CF2-4285-8260-1EE403C171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972432"/>
              </p:ext>
            </p:extLst>
          </p:nvPr>
        </p:nvGraphicFramePr>
        <p:xfrm>
          <a:off x="2857500" y="3492500"/>
          <a:ext cx="3657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3" imgW="3657600" imgH="774360" progId="Equation.DSMT4">
                  <p:embed/>
                </p:oleObj>
              </mc:Choice>
              <mc:Fallback>
                <p:oleObj name="Equation" r:id="rId3" imgW="3657600" imgH="7743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66D9492-4CF2-4285-8260-1EE403C171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0" y="3492500"/>
                        <a:ext cx="36576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A84B-49C2-49BC-B699-8C3D1C7246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724400"/>
            <a:ext cx="8229600" cy="91439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The width has increased.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2469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FF78-C7D2-4C40-8EA1-906D62A8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89EFE-E401-49BC-A412-ECFE103CD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7733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Example: A sample of 25 cereal boxes yields a mean weight of 1.02 pounds of cereal per box. When the standard deviation is 0.03, the 95% confidence interval was 1.02 ± 0.012.</a:t>
            </a:r>
          </a:p>
          <a:p>
            <a:pPr marL="292608" indent="-292608">
              <a:lnSpc>
                <a:spcPct val="90000"/>
              </a:lnSpc>
            </a:pPr>
            <a:r>
              <a:rPr lang="en-US" sz="2400" dirty="0"/>
              <a:t>Suppose the confidence level is 99%.</a:t>
            </a:r>
            <a:endParaRPr lang="en-IN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66D9492-4CF2-4285-8260-1EE403C171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40355"/>
              </p:ext>
            </p:extLst>
          </p:nvPr>
        </p:nvGraphicFramePr>
        <p:xfrm>
          <a:off x="2755900" y="3492500"/>
          <a:ext cx="3860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Equation" r:id="rId3" imgW="3860640" imgH="774360" progId="Equation.DSMT4">
                  <p:embed/>
                </p:oleObj>
              </mc:Choice>
              <mc:Fallback>
                <p:oleObj name="Equation" r:id="rId3" imgW="3860640" imgH="7743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66D9492-4CF2-4285-8260-1EE403C171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5900" y="3492500"/>
                        <a:ext cx="38608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A84B-49C2-49BC-B699-8C3D1C7246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724400"/>
            <a:ext cx="8229600" cy="91439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The width has increased.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7846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88E0-61FE-415D-9DAA-DD5AD817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AB02-3001-47F9-ACF3-5F6A597B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dirty="0"/>
              <a:t>Example: I</a:t>
            </a:r>
            <a:r>
              <a:rPr lang="en-US" sz="100" dirty="0"/>
              <a:t> </a:t>
            </a:r>
            <a:r>
              <a:rPr lang="en-US" sz="2400" dirty="0"/>
              <a:t>Q tests are approximately normally distributed with a standard deviation of 15. A sample of 22 employees gives a sample mean of 106.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/>
              <a:t>Compute 90% and 99% confidence intervals for the average I</a:t>
            </a:r>
            <a:r>
              <a:rPr lang="en-US" sz="100" dirty="0"/>
              <a:t> </a:t>
            </a:r>
            <a:r>
              <a:rPr lang="en-US" sz="2400" dirty="0"/>
              <a:t>Q at this firm.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/>
              <a:t>Use the results to infer if the mean I</a:t>
            </a:r>
            <a:r>
              <a:rPr lang="en-US" sz="100" dirty="0"/>
              <a:t> </a:t>
            </a:r>
            <a:r>
              <a:rPr lang="en-US" sz="2400" dirty="0"/>
              <a:t>Q in this firm is significantly different from the national average of 100.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0383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320040" y="79773"/>
            <a:ext cx="8503920" cy="934138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Chapter 8 Learning Objectives (L</a:t>
            </a:r>
            <a:r>
              <a:rPr lang="en-US" sz="1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Os</a:t>
            </a:r>
            <a:r>
              <a:rPr lang="en-US" sz="3600" dirty="0">
                <a:latin typeface="+mn-lt"/>
              </a:rPr>
              <a:t>)</a:t>
            </a:r>
            <a:endParaRPr lang="en-US" sz="3600" noProof="0" dirty="0">
              <a:latin typeface="+mn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8601" y="1219200"/>
            <a:ext cx="8458199" cy="4648200"/>
          </a:xfrm>
        </p:spPr>
        <p:txBody>
          <a:bodyPr>
            <a:normAutofit lnSpcReduction="10000"/>
          </a:bodyPr>
          <a:lstStyle/>
          <a:p>
            <a:pPr marL="1371600" indent="-1371600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8.1</a:t>
            </a:r>
            <a:r>
              <a:rPr lang="en-US" sz="2400" b="1" noProof="0" dirty="0">
                <a:solidFill>
                  <a:srgbClr val="009C9E"/>
                </a:solidFill>
                <a:latin typeface="+mn-lt"/>
              </a:rPr>
              <a:t>   </a:t>
            </a:r>
            <a:r>
              <a:rPr lang="en-US" sz="2400" dirty="0">
                <a:latin typeface="+mn-lt"/>
              </a:rPr>
              <a:t>Explain a confidence interval.</a:t>
            </a:r>
            <a:endParaRPr lang="en-US" sz="2400" noProof="0" dirty="0">
              <a:latin typeface="+mn-lt"/>
            </a:endParaRPr>
          </a:p>
          <a:p>
            <a:pPr marL="1035050" indent="-1035050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8.2</a:t>
            </a:r>
            <a:r>
              <a:rPr lang="en-US" sz="2400" b="1" noProof="0" dirty="0">
                <a:solidFill>
                  <a:srgbClr val="009C9E"/>
                </a:solidFill>
                <a:latin typeface="+mn-lt"/>
              </a:rPr>
              <a:t>   </a:t>
            </a:r>
            <a:r>
              <a:rPr lang="en-US" sz="2400" dirty="0">
                <a:latin typeface="+mn-lt"/>
              </a:rPr>
              <a:t>Calculate a confidence interval for the population mean when the population standard deviation is known.</a:t>
            </a:r>
            <a:endParaRPr lang="en-US" sz="2400" noProof="0" dirty="0">
              <a:latin typeface="+mn-lt"/>
            </a:endParaRPr>
          </a:p>
          <a:p>
            <a:pPr marL="979488" indent="-979488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8.3   </a:t>
            </a:r>
            <a:r>
              <a:rPr lang="en-US" sz="2400" dirty="0">
                <a:latin typeface="+mn-lt"/>
              </a:rPr>
              <a:t>Describe the factors that influence the width of a confidence interval.</a:t>
            </a:r>
            <a:endParaRPr lang="en-US" sz="2400" noProof="0" dirty="0">
              <a:latin typeface="+mn-lt"/>
            </a:endParaRPr>
          </a:p>
          <a:p>
            <a:pPr marL="1035050" indent="-1035050"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8.4   </a:t>
            </a:r>
            <a:r>
              <a:rPr lang="en-US" sz="2400" dirty="0">
                <a:latin typeface="+mn-lt"/>
              </a:rPr>
              <a:t>Discuss features of the </a:t>
            </a:r>
            <a:r>
              <a:rPr lang="en-US" sz="2400" i="1" dirty="0">
                <a:latin typeface="+mn-lt"/>
              </a:rPr>
              <a:t>t</a:t>
            </a:r>
            <a:r>
              <a:rPr lang="en-US" sz="2400" dirty="0">
                <a:latin typeface="+mn-lt"/>
              </a:rPr>
              <a:t> distribution.</a:t>
            </a:r>
            <a:endParaRPr lang="en-US" sz="2400" noProof="0" dirty="0">
              <a:latin typeface="+mn-lt"/>
            </a:endParaRPr>
          </a:p>
          <a:p>
            <a:pPr marL="1035050" indent="-1035050"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8.5   </a:t>
            </a:r>
            <a:r>
              <a:rPr lang="en-US" sz="2400" dirty="0">
                <a:latin typeface="+mn-lt"/>
              </a:rPr>
              <a:t>Calculate a confidence interval for the population mean when the population standard deviation is not known.</a:t>
            </a:r>
          </a:p>
          <a:p>
            <a:pPr marL="1035050" indent="-1035050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L</a:t>
            </a:r>
            <a:r>
              <a:rPr lang="en-US" sz="1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O 8.6   </a:t>
            </a:r>
            <a:r>
              <a:rPr lang="en-US" sz="2400" dirty="0"/>
              <a:t>Calculate a confidence interval for the population proportion.</a:t>
            </a:r>
          </a:p>
          <a:p>
            <a:pPr marL="1035050" indent="-1035050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L</a:t>
            </a:r>
            <a:r>
              <a:rPr lang="en-US" sz="1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O 8.7   </a:t>
            </a:r>
            <a:r>
              <a:rPr lang="en-US" sz="2400" dirty="0"/>
              <a:t>Select a sample size to estimate the population mean and the population proportion.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518E-506B-47DB-BCDE-C9D01A3A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B63C-DF34-4F53-ACAC-C94FD8F7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85818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200" dirty="0"/>
              <a:t>Example, continued.</a:t>
            </a:r>
          </a:p>
          <a:p>
            <a:pPr marL="0" indent="0">
              <a:buNone/>
              <a:defRPr/>
            </a:pPr>
            <a:r>
              <a:rPr lang="en-US" sz="2200" dirty="0"/>
              <a:t>90% confidence interval:</a:t>
            </a:r>
            <a:endParaRPr lang="en-IN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5B0C3-6ABE-409F-818A-C97BF87958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80742"/>
            <a:ext cx="517161" cy="42222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147F755-1726-48BD-A2E7-ADE9A1DE2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364523"/>
              </p:ext>
            </p:extLst>
          </p:nvPr>
        </p:nvGraphicFramePr>
        <p:xfrm>
          <a:off x="862013" y="2530475"/>
          <a:ext cx="2997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Equation" r:id="rId3" imgW="2997000" imgH="647640" progId="Equation.DSMT4">
                  <p:embed/>
                </p:oleObj>
              </mc:Choice>
              <mc:Fallback>
                <p:oleObj name="Equation" r:id="rId3" imgW="299700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2013" y="2530475"/>
                        <a:ext cx="29972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5283D-5DD9-45D4-A770-E30EB83BAD2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264111"/>
            <a:ext cx="4467900" cy="70828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[100.74, 111.26].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Does not contain 100.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036DF-1497-4642-A392-7375C22373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053590"/>
            <a:ext cx="3581400" cy="439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99% confidence interval:</a:t>
            </a:r>
            <a:endParaRPr lang="en-IN" sz="2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5DFE38-104C-4D6E-90F3-B9935B4643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2190" y="4676930"/>
            <a:ext cx="487180" cy="38474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0564875-C1AD-4CBA-B239-F07AF1890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604219"/>
              </p:ext>
            </p:extLst>
          </p:nvPr>
        </p:nvGraphicFramePr>
        <p:xfrm>
          <a:off x="933450" y="4556125"/>
          <a:ext cx="30353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Equation" r:id="rId5" imgW="3035160" imgH="647640" progId="Equation.DSMT4">
                  <p:embed/>
                </p:oleObj>
              </mc:Choice>
              <mc:Fallback>
                <p:oleObj name="Equation" r:id="rId5" imgW="3035160" imgH="64764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147F755-1726-48BD-A2E7-ADE9A1DE2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3450" y="4556125"/>
                        <a:ext cx="30353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AAAC2E-236B-46D2-A5B7-A6E88CD7173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5271541"/>
            <a:ext cx="3581400" cy="679553"/>
          </a:xfrm>
        </p:spPr>
        <p:txBody>
          <a:bodyPr>
            <a:normAutofit fontScale="92500" lnSpcReduction="10000"/>
          </a:bodyPr>
          <a:lstStyle/>
          <a:p>
            <a:pPr marL="292608" indent="-292608">
              <a:defRPr/>
            </a:pPr>
            <a:r>
              <a:rPr lang="en-US" sz="2000" dirty="0"/>
              <a:t>[97.76, 114.24].</a:t>
            </a:r>
          </a:p>
          <a:p>
            <a:pPr marL="292608" indent="-292608">
              <a:defRPr/>
            </a:pPr>
            <a:r>
              <a:rPr lang="en-US" sz="2000" dirty="0"/>
              <a:t>Contains 100.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87440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E7C2-0C24-4FB6-A52F-D1B6B9E0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06CF-3CBD-428C-A423-9244BCF2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627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dirty="0"/>
              <a:t>Example: The weights (in grams) of hockey pucks is assumed to be normally distributed with a standard deviation of 7.5 grams.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/>
              <a:t>Suppose you have a sample of 80 hockey pucks.</a:t>
            </a:r>
            <a:endParaRPr lang="en-IN" sz="2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9676C-C76C-4617-838D-A92D0D725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560277"/>
              </p:ext>
            </p:extLst>
          </p:nvPr>
        </p:nvGraphicFramePr>
        <p:xfrm>
          <a:off x="2438400" y="3632200"/>
          <a:ext cx="4038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14514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4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162.2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339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159.8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6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45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171.3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48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235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19E8-3FAE-4314-8DE6-1EE1525A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490FB-BD14-475D-AEF8-354B6D4FB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0785"/>
          </a:xfrm>
        </p:spPr>
        <p:txBody>
          <a:bodyPr>
            <a:normAutofit lnSpcReduction="10000"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2400" dirty="0"/>
              <a:t>Example continued.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2400" dirty="0"/>
              <a:t>With Excel: Use AVERAGE, NORM.INV, SQRT.</a:t>
            </a:r>
            <a:endParaRPr lang="en-IN" sz="2400" dirty="0"/>
          </a:p>
        </p:txBody>
      </p:sp>
      <p:pic>
        <p:nvPicPr>
          <p:cNvPr id="8" name="Picture 7" descr="A 1 line program code. ">
            <a:extLst>
              <a:ext uri="{FF2B5EF4-FFF2-40B4-BE49-F238E27FC236}">
                <a16:creationId xmlns:a16="http://schemas.microsoft.com/office/drawing/2014/main" id="{6D8A5D1A-ABC4-471E-82E8-8BF4A7D8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90" y="2524698"/>
            <a:ext cx="6388100" cy="304800"/>
          </a:xfrm>
          <a:prstGeom prst="rect">
            <a:avLst/>
          </a:prstGeom>
        </p:spPr>
      </p:pic>
      <p:pic>
        <p:nvPicPr>
          <p:cNvPr id="9" name="Picture 8" descr="A 1 line program code. ">
            <a:extLst>
              <a:ext uri="{FF2B5EF4-FFF2-40B4-BE49-F238E27FC236}">
                <a16:creationId xmlns:a16="http://schemas.microsoft.com/office/drawing/2014/main" id="{6A6C16F5-354C-4A0C-A851-79F0EBB8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0" y="2916989"/>
            <a:ext cx="6731000" cy="2921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F7B5A-6358-4E1D-9F66-6E62BACB101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1"/>
            <a:ext cx="8229600" cy="483163"/>
          </a:xfrm>
        </p:spPr>
        <p:txBody>
          <a:bodyPr>
            <a:normAutofit/>
          </a:bodyPr>
          <a:lstStyle/>
          <a:p>
            <a:pPr marL="292608" indent="-292608">
              <a:spcBef>
                <a:spcPts val="500"/>
              </a:spcBef>
            </a:pPr>
            <a:r>
              <a:rPr lang="en-US" sz="2400" dirty="0"/>
              <a:t>With R: Use the functions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sqrt.</a:t>
            </a:r>
            <a:endParaRPr lang="en-IN" sz="2400" dirty="0"/>
          </a:p>
        </p:txBody>
      </p:sp>
      <p:pic>
        <p:nvPicPr>
          <p:cNvPr id="10" name="Picture 9" descr="A 1 line program code. ">
            <a:extLst>
              <a:ext uri="{FF2B5EF4-FFF2-40B4-BE49-F238E27FC236}">
                <a16:creationId xmlns:a16="http://schemas.microsoft.com/office/drawing/2014/main" id="{82866786-408A-4199-B810-9C756DFF6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967481"/>
            <a:ext cx="4991100" cy="330200"/>
          </a:xfrm>
          <a:prstGeom prst="rect">
            <a:avLst/>
          </a:prstGeom>
        </p:spPr>
      </p:pic>
      <p:pic>
        <p:nvPicPr>
          <p:cNvPr id="11" name="Picture 10" descr="A 1 line program code. ">
            <a:extLst>
              <a:ext uri="{FF2B5EF4-FFF2-40B4-BE49-F238E27FC236}">
                <a16:creationId xmlns:a16="http://schemas.microsoft.com/office/drawing/2014/main" id="{C41EF4B5-A59E-413F-913D-E8A5CBE6A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30" y="4389683"/>
            <a:ext cx="4737100" cy="292100"/>
          </a:xfrm>
          <a:prstGeom prst="rect">
            <a:avLst/>
          </a:prstGeom>
        </p:spPr>
      </p:pic>
      <p:pic>
        <p:nvPicPr>
          <p:cNvPr id="12" name="Picture 11" descr="A 1 line program code. ">
            <a:extLst>
              <a:ext uri="{FF2B5EF4-FFF2-40B4-BE49-F238E27FC236}">
                <a16:creationId xmlns:a16="http://schemas.microsoft.com/office/drawing/2014/main" id="{82257745-0E07-4CAC-864B-A64453744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20" y="4813300"/>
            <a:ext cx="4775200" cy="2921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59E11-B676-431E-BEC9-5AFAF582196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5329483"/>
            <a:ext cx="8229600" cy="385516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dirty="0"/>
              <a:t>The confidence interval is [165.332, 168.0905].</a:t>
            </a:r>
            <a:endParaRPr lang="en-IN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B2A6F-8EF5-4FFA-8A45-11992007E53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51923" y="5725391"/>
            <a:ext cx="3182955" cy="207818"/>
          </a:xfrm>
        </p:spPr>
        <p:txBody>
          <a:bodyPr/>
          <a:lstStyle/>
          <a:p>
            <a:r>
              <a:rPr lang="en-US" dirty="0">
                <a:hlinkClick r:id="rId7" action="ppaction://hlinksldjump"/>
              </a:rPr>
              <a:t>Access the text alternative for slide images.</a:t>
            </a:r>
            <a:endParaRPr lang="en-IN" dirty="0">
              <a:hlinkClick r:id="rId7" action="ppaction://hlinksldjump"/>
            </a:endParaRPr>
          </a:p>
        </p:txBody>
      </p:sp>
    </p:spTree>
    <p:extLst>
      <p:ext uri="{BB962C8B-B14F-4D97-AF65-F5344CB8AC3E}">
        <p14:creationId xmlns:p14="http://schemas.microsoft.com/office/powerpoint/2010/main" val="261073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2206-B8AE-42B9-85F7-B6721CF4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D7CDF-4FDA-4B09-87C9-3CDA09EB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162800" cy="438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Thus far we have assumed the population standard deviation</a:t>
            </a:r>
            <a:endParaRPr lang="en-IN" sz="22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CD69C33-67D8-4273-BAC1-2C0EB622E7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242993"/>
              </p:ext>
            </p:extLst>
          </p:nvPr>
        </p:nvGraphicFramePr>
        <p:xfrm>
          <a:off x="7583150" y="1759470"/>
          <a:ext cx="190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1" name="Equation" r:id="rId3" imgW="190440" imgH="190440" progId="Equation.DSMT4">
                  <p:embed/>
                </p:oleObj>
              </mc:Choice>
              <mc:Fallback>
                <p:oleObj name="Equation" r:id="rId3" imgW="1904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83150" y="1759470"/>
                        <a:ext cx="190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BAC8A-C528-41EA-B9D7-3E687A5D8F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7180" y="2077388"/>
            <a:ext cx="1265419" cy="4259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is known.</a:t>
            </a:r>
            <a:endParaRPr lang="en-IN" sz="2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72350-FA35-4C65-9A12-6984706FEE4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578315"/>
            <a:ext cx="8229600" cy="170138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defRPr/>
            </a:pPr>
            <a:r>
              <a:rPr lang="en-US" sz="2000" dirty="0"/>
              <a:t>In reality, it is rarely known.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2000" dirty="0"/>
              <a:t>The standard deviation is a function of the mean.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2000" dirty="0"/>
              <a:t>Highly unlikely the standard deviation is known but the mean is not.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2000" dirty="0"/>
              <a:t>Fairly stable in some instances and can be determined from prior experience, treat as known.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59B89-999F-44CE-B2F6-C83C07AED3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388374"/>
            <a:ext cx="8229600" cy="4159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Margin of error depends on the standard error of the estimator.</a:t>
            </a:r>
            <a:endParaRPr lang="en-IN" sz="2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C9133-4DE6-46BC-8020-E519AC85A1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962994"/>
            <a:ext cx="921895" cy="4159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When</a:t>
            </a:r>
            <a:endParaRPr lang="en-IN" sz="22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39B48C3-4F73-49A9-AC79-6BE06418E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438388"/>
              </p:ext>
            </p:extLst>
          </p:nvPr>
        </p:nvGraphicFramePr>
        <p:xfrm>
          <a:off x="1401580" y="5066050"/>
          <a:ext cx="190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" name="Equation" r:id="rId5" imgW="190440" imgH="190440" progId="Equation.DSMT4">
                  <p:embed/>
                </p:oleObj>
              </mc:Choice>
              <mc:Fallback>
                <p:oleObj name="Equation" r:id="rId5" imgW="1904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1580" y="5066050"/>
                        <a:ext cx="190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1D4296-D87D-4E73-B920-1C1A3F7F5BE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77650" y="4913028"/>
            <a:ext cx="6934200" cy="4159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is unknown, use the sample standard deviation </a:t>
            </a:r>
            <a:r>
              <a:rPr lang="en-US" sz="2200" i="1" dirty="0"/>
              <a:t>s.</a:t>
            </a:r>
            <a:endParaRPr lang="en-IN" sz="2200" i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93F163-41DF-4843-9D8C-D1CF393B515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5468912"/>
            <a:ext cx="1206709" cy="47468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200" dirty="0"/>
              <a:t>Estimate</a:t>
            </a:r>
            <a:endParaRPr lang="en-IN" sz="2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12CEF9E-17E3-47F8-9AEB-ADB714D1ED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707702"/>
              </p:ext>
            </p:extLst>
          </p:nvPr>
        </p:nvGraphicFramePr>
        <p:xfrm>
          <a:off x="1722620" y="5461000"/>
          <a:ext cx="2095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3" name="Equation" r:id="rId7" imgW="2095200" imgH="406080" progId="Equation.DSMT4">
                  <p:embed/>
                </p:oleObj>
              </mc:Choice>
              <mc:Fallback>
                <p:oleObj name="Equation" r:id="rId7" imgW="20952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2620" y="5461000"/>
                        <a:ext cx="2095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E315B6-4925-4671-83CD-7A27BE397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921802" y="5410200"/>
            <a:ext cx="1849411" cy="474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also denote as</a:t>
            </a:r>
            <a:endParaRPr lang="en-IN" sz="22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E308408-13BC-476B-9E79-78EFF3E979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672091"/>
              </p:ext>
            </p:extLst>
          </p:nvPr>
        </p:nvGraphicFramePr>
        <p:xfrm>
          <a:off x="5751513" y="5437188"/>
          <a:ext cx="838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4" name="Equation" r:id="rId9" imgW="838080" imgH="444240" progId="Equation.DSMT4">
                  <p:embed/>
                </p:oleObj>
              </mc:Choice>
              <mc:Fallback>
                <p:oleObj name="Equation" r:id="rId9" imgW="838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51513" y="5437188"/>
                        <a:ext cx="838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934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1E6F-0619-417B-85A2-8AF5EE73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91F3-0E21-497F-907B-57D2B632F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6553200" cy="423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 derive the previous confidence interval: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3EE0-07EA-458A-973A-033887F853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087380"/>
            <a:ext cx="1731364" cy="35601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Essential that</a:t>
            </a:r>
            <a:endParaRPr lang="en-IN" sz="18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4A5A705-541F-4A39-973C-6C1C2A8A2D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476521"/>
              </p:ext>
            </p:extLst>
          </p:nvPr>
        </p:nvGraphicFramePr>
        <p:xfrm>
          <a:off x="2245130" y="2130695"/>
          <a:ext cx="231885" cy="244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5" name="Equation" r:id="rId3" imgW="241200" imgH="253800" progId="Equation.DSMT4">
                  <p:embed/>
                </p:oleObj>
              </mc:Choice>
              <mc:Fallback>
                <p:oleObj name="Equation" r:id="rId3" imgW="241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5130" y="2130695"/>
                        <a:ext cx="231885" cy="244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094C2A-6E10-49BD-8DCB-FD4780366BA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518348" y="2087381"/>
            <a:ext cx="6018551" cy="35601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is (approximately) normally distributed.</a:t>
            </a:r>
            <a:endParaRPr lang="en-IN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9B229-4DC2-4077-9290-E8DDE9760DC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1" y="2668252"/>
            <a:ext cx="1911246" cy="34477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Standardize as</a:t>
            </a:r>
            <a:endParaRPr lang="en-IN" sz="1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ABF12F7-0B9B-4929-9FF2-134445BC4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80241"/>
              </p:ext>
            </p:extLst>
          </p:nvPr>
        </p:nvGraphicFramePr>
        <p:xfrm>
          <a:off x="2419350" y="2546350"/>
          <a:ext cx="109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" name="Equation" r:id="rId5" imgW="1091880" imgH="609480" progId="Equation.DSMT4">
                  <p:embed/>
                </p:oleObj>
              </mc:Choice>
              <mc:Fallback>
                <p:oleObj name="Equation" r:id="rId5" imgW="10918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9350" y="2546350"/>
                        <a:ext cx="1092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20E9FC-3489-459C-987B-12E376DE62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264112"/>
            <a:ext cx="1926236" cy="408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/>
              <a:t>S</a:t>
            </a:r>
            <a:r>
              <a:rPr lang="en-US" sz="2000" dirty="0"/>
              <a:t> in place of</a:t>
            </a:r>
            <a:endParaRPr lang="en-IN" sz="20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92042A4-88C3-4D1B-9B42-A52216A19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458233"/>
              </p:ext>
            </p:extLst>
          </p:nvPr>
        </p:nvGraphicFramePr>
        <p:xfrm>
          <a:off x="2362200" y="3416510"/>
          <a:ext cx="190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7" name="Equation" r:id="rId7" imgW="190440" imgH="190440" progId="Equation.DSMT4">
                  <p:embed/>
                </p:oleObj>
              </mc:Choice>
              <mc:Fallback>
                <p:oleObj name="Equation" r:id="rId7" imgW="1904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2200" y="3416510"/>
                        <a:ext cx="190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0BC118-F1B3-4108-A6D7-1D236E06867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590800" y="3259584"/>
            <a:ext cx="2605790" cy="41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gives another statistic:</a:t>
            </a:r>
            <a:endParaRPr lang="en-IN" sz="20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69100FE-1E03-46B6-8820-84BC76AF85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358852"/>
              </p:ext>
            </p:extLst>
          </p:nvPr>
        </p:nvGraphicFramePr>
        <p:xfrm>
          <a:off x="5222875" y="3117850"/>
          <a:ext cx="115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8" name="Equation" r:id="rId9" imgW="1155600" imgH="685800" progId="Equation.DSMT4">
                  <p:embed/>
                </p:oleObj>
              </mc:Choice>
              <mc:Fallback>
                <p:oleObj name="Equation" r:id="rId9" imgW="11556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22875" y="3117850"/>
                        <a:ext cx="1155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190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1E6F-0619-417B-85A2-8AF5EE73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1436E3-90AB-4284-8588-87FF1137B8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573213"/>
            <a:ext cx="8229599" cy="436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Follows the Student’s </a:t>
            </a:r>
            <a:r>
              <a:rPr lang="en-US" sz="2000" i="1" dirty="0"/>
              <a:t>t</a:t>
            </a:r>
            <a:r>
              <a:rPr lang="en-US" sz="2000" dirty="0"/>
              <a:t> distribution, or </a:t>
            </a:r>
            <a:r>
              <a:rPr lang="en-US" sz="2000" i="1" dirty="0"/>
              <a:t>t</a:t>
            </a:r>
            <a:r>
              <a:rPr lang="en-US" sz="2000" dirty="0"/>
              <a:t> distribution.</a:t>
            </a:r>
          </a:p>
          <a:p>
            <a:pPr marL="292608" indent="-292608">
              <a:lnSpc>
                <a:spcPct val="110000"/>
              </a:lnSpc>
            </a:pPr>
            <a:r>
              <a:rPr lang="en-US" sz="2000" dirty="0"/>
              <a:t>Family of distributions similar to </a:t>
            </a:r>
            <a:r>
              <a:rPr lang="en-US" sz="2000" i="1" dirty="0"/>
              <a:t>z.</a:t>
            </a:r>
          </a:p>
          <a:p>
            <a:pPr marL="292608" indent="-292608">
              <a:lnSpc>
                <a:spcPct val="110000"/>
              </a:lnSpc>
            </a:pPr>
            <a:r>
              <a:rPr lang="en-US" sz="2000" dirty="0"/>
              <a:t>Bell-shaped and symmetric around zero.</a:t>
            </a:r>
          </a:p>
          <a:p>
            <a:pPr marL="292608" indent="-292608">
              <a:lnSpc>
                <a:spcPct val="110000"/>
              </a:lnSpc>
            </a:pPr>
            <a:r>
              <a:rPr lang="en-US" sz="2000" dirty="0"/>
              <a:t>Slightly broader tails than the </a:t>
            </a:r>
            <a:r>
              <a:rPr lang="en-US" sz="2000" i="1" dirty="0"/>
              <a:t>z</a:t>
            </a:r>
            <a:r>
              <a:rPr lang="en-US" sz="2000" dirty="0"/>
              <a:t> distribution.</a:t>
            </a:r>
          </a:p>
          <a:p>
            <a:pPr marL="292608" indent="-292608">
              <a:lnSpc>
                <a:spcPct val="110000"/>
              </a:lnSpc>
            </a:pPr>
            <a:r>
              <a:rPr lang="en-US" sz="2000" dirty="0"/>
              <a:t>Identified by the degrees of freedom, </a:t>
            </a:r>
            <a:r>
              <a:rPr lang="en-US" sz="2000" i="1" dirty="0"/>
              <a:t>df</a:t>
            </a:r>
            <a:r>
              <a:rPr lang="en-US" sz="2000" dirty="0"/>
              <a:t>, that determine the broadness of the tails.</a:t>
            </a:r>
          </a:p>
          <a:p>
            <a:pPr marL="292608" indent="-292608">
              <a:lnSpc>
                <a:spcPct val="110000"/>
              </a:lnSpc>
            </a:pPr>
            <a:r>
              <a:rPr lang="en-US" sz="2000" dirty="0"/>
              <a:t>Fewer </a:t>
            </a:r>
            <a:r>
              <a:rPr lang="en-US" sz="2000" i="1" dirty="0"/>
              <a:t>df</a:t>
            </a:r>
            <a:r>
              <a:rPr lang="en-US" sz="2000" dirty="0"/>
              <a:t>, broader the tails.</a:t>
            </a:r>
          </a:p>
          <a:p>
            <a:pPr marL="292608" indent="-292608">
              <a:lnSpc>
                <a:spcPct val="110000"/>
              </a:lnSpc>
            </a:pPr>
            <a:r>
              <a:rPr lang="en-US" sz="2000" i="1" dirty="0"/>
              <a:t>df</a:t>
            </a:r>
            <a:r>
              <a:rPr lang="en-US" sz="2000" dirty="0"/>
              <a:t> increases, </a:t>
            </a:r>
            <a:r>
              <a:rPr lang="en-US" sz="2000" i="1" dirty="0"/>
              <a:t>t</a:t>
            </a:r>
            <a:r>
              <a:rPr lang="en-US" sz="2000" dirty="0"/>
              <a:t> becomes more like </a:t>
            </a:r>
            <a:r>
              <a:rPr lang="en-US" sz="2000" i="1" dirty="0"/>
              <a:t>z.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591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69C8-1FD9-485D-8DFC-A6820A66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4</a:t>
            </a:r>
            <a:endParaRPr lang="en-IN" dirty="0"/>
          </a:p>
        </p:txBody>
      </p:sp>
      <p:pic>
        <p:nvPicPr>
          <p:cNvPr id="9" name="Picture 8" descr="Overlapping t distributions with 2, 5, and 50 degrees of freedom.">
            <a:extLst>
              <a:ext uri="{FF2B5EF4-FFF2-40B4-BE49-F238E27FC236}">
                <a16:creationId xmlns:a16="http://schemas.microsoft.com/office/drawing/2014/main" id="{22B9A721-3B32-49CC-A31A-5DA0A0A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130" y="1551816"/>
            <a:ext cx="3376340" cy="23343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D02E-E5C0-4274-BFAD-322AF604C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71145"/>
            <a:ext cx="8229600" cy="453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Referred to as the </a:t>
            </a:r>
            <a:r>
              <a:rPr lang="en-US" sz="2200" i="1" dirty="0" err="1"/>
              <a:t>t</a:t>
            </a:r>
            <a:r>
              <a:rPr lang="en-US" sz="2200" i="1" baseline="-25000" dirty="0" err="1"/>
              <a:t>df</a:t>
            </a:r>
            <a:r>
              <a:rPr lang="en-US" sz="2200" i="1" dirty="0"/>
              <a:t> </a:t>
            </a:r>
            <a:r>
              <a:rPr lang="en-US" sz="2200" dirty="0"/>
              <a:t>distribution.</a:t>
            </a:r>
            <a:endParaRPr lang="en-IN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A3F99-4C93-4433-A127-802F22BD12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504545"/>
            <a:ext cx="3395272" cy="38474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The degrees of freedom are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02ABC76-44ED-4C20-8BD0-7C2B2CAA47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305260"/>
              </p:ext>
            </p:extLst>
          </p:nvPr>
        </p:nvGraphicFramePr>
        <p:xfrm>
          <a:off x="3802063" y="4521200"/>
          <a:ext cx="1244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Equation" r:id="rId4" imgW="1244520" imgH="380880" progId="Equation.DSMT4">
                  <p:embed/>
                </p:oleObj>
              </mc:Choice>
              <mc:Fallback>
                <p:oleObj name="Equation" r:id="rId4" imgW="12445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02063" y="4521200"/>
                        <a:ext cx="12446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19270D-00B0-403E-A124-100D1562654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961744"/>
            <a:ext cx="8229600" cy="72202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Number of independent pieces of information that can be freely chosen.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Lose one degree of freedom for computing the sample mean.</a:t>
            </a:r>
            <a:endParaRPr lang="en-IN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ED06C-D7DD-47A4-8742-952E215920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80523" y="5755390"/>
            <a:ext cx="3182955" cy="228600"/>
          </a:xfrm>
        </p:spPr>
        <p:txBody>
          <a:bodyPr/>
          <a:lstStyle/>
          <a:p>
            <a:r>
              <a:rPr lang="en-US" dirty="0">
                <a:hlinkClick r:id="rId6" action="ppaction://hlinksldjump"/>
              </a:rPr>
              <a:t>Access the text alternative for slide images.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9771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F88A3-0B35-4E22-BEBE-25A6D399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5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F28BC-2CFA-45F4-880E-CCF2170A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502762"/>
          </a:xfrm>
        </p:spPr>
        <p:txBody>
          <a:bodyPr/>
          <a:lstStyle/>
          <a:p>
            <a:pPr marL="0" indent="0">
              <a:buNone/>
            </a:pPr>
            <a:r>
              <a:rPr lang="en-US" sz="2200" i="1" dirty="0" err="1"/>
              <a:t>t</a:t>
            </a:r>
            <a:r>
              <a:rPr lang="en-US" sz="2200" i="1" baseline="-25000" dirty="0" err="1"/>
              <a:t>df</a:t>
            </a:r>
            <a:r>
              <a:rPr lang="en-US" sz="2200" baseline="-25000" dirty="0"/>
              <a:t> </a:t>
            </a:r>
            <a:r>
              <a:rPr lang="en-US" sz="2200" dirty="0"/>
              <a:t>is a family of distributions identified the </a:t>
            </a:r>
            <a:r>
              <a:rPr lang="en-US" sz="2200" i="1" dirty="0"/>
              <a:t>df</a:t>
            </a:r>
            <a:endParaRPr lang="en-US" sz="2200" dirty="0"/>
          </a:p>
          <a:p>
            <a:pPr marL="292608" indent="-292608">
              <a:lnSpc>
                <a:spcPct val="90000"/>
              </a:lnSpc>
            </a:pPr>
            <a:r>
              <a:rPr lang="en-US" sz="2000" i="1" dirty="0"/>
              <a:t>t</a:t>
            </a:r>
            <a:r>
              <a:rPr lang="en-US" sz="2000" dirty="0"/>
              <a:t> table is not as comprehensive as the </a:t>
            </a:r>
            <a:r>
              <a:rPr lang="en-US" sz="2000" i="1" dirty="0"/>
              <a:t>z</a:t>
            </a:r>
            <a:r>
              <a:rPr lang="en-US" sz="2000" dirty="0"/>
              <a:t> table.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Only lists probabilities for a limited number of values.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Provides probabilities in the upper tail.</a:t>
            </a:r>
            <a:endParaRPr lang="en-IN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99121-BB3F-4368-8A01-AB81C0FB44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38600" y="3171669"/>
            <a:ext cx="2133600" cy="379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/>
              <a:t>Area in Upper Tail, </a:t>
            </a:r>
            <a:r>
              <a:rPr lang="en-IN" sz="1800" b="1" i="1" dirty="0"/>
              <a:t>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85DC9D7-B088-4A44-B72D-7349F37EA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66805"/>
              </p:ext>
            </p:extLst>
          </p:nvPr>
        </p:nvGraphicFramePr>
        <p:xfrm>
          <a:off x="457200" y="3642360"/>
          <a:ext cx="8229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187213479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9476167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5557295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9441068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791452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80640143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53234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i="1" dirty="0">
                          <a:latin typeface="+mn-lt"/>
                        </a:rPr>
                        <a:t>df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0.025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0.005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75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1.376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3.078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6.314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12.706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31.821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63.657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17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IN" dirty="0">
                        <a:latin typeface="+mn-lt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22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0.879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1.372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+mn-lt"/>
                        </a:rPr>
                        <a:t>1.812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2.228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2.764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3.169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50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IN" dirty="0">
                        <a:latin typeface="+mn-lt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28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0.842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1.282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1.645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1.960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2.326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2.576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441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159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F88A3-0B35-4E22-BEBE-25A6D399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6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D99121-BB3F-4368-8A01-AB81C0FB44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99810" y="1558728"/>
            <a:ext cx="2136098" cy="39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/>
              <a:t>Area in Upper Tail, </a:t>
            </a:r>
            <a:r>
              <a:rPr lang="en-IN" sz="1800" b="1" i="1" dirty="0"/>
              <a:t>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85DC9D7-B088-4A44-B72D-7349F37EA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498321"/>
              </p:ext>
            </p:extLst>
          </p:nvPr>
        </p:nvGraphicFramePr>
        <p:xfrm>
          <a:off x="457200" y="2043410"/>
          <a:ext cx="8229599" cy="196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187213479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9476167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5557295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9441068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791452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80640143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53234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df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757956"/>
                  </a:ext>
                </a:extLst>
              </a:tr>
              <a:tr h="2159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3.078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12.706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31.821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63.657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175218"/>
                  </a:ext>
                </a:extLst>
              </a:tr>
              <a:tr h="2679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IN" dirty="0">
                        <a:latin typeface="+mn-lt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221094"/>
                  </a:ext>
                </a:extLst>
              </a:tr>
              <a:tr h="28323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1.812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2.228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2.764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500307"/>
                  </a:ext>
                </a:extLst>
              </a:tr>
              <a:tr h="222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IN" dirty="0">
                        <a:latin typeface="+mn-lt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28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1.282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1.645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1.960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2.326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2.576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441800"/>
                  </a:ext>
                </a:extLst>
              </a:tr>
            </a:tbl>
          </a:graphicData>
        </a:graphic>
      </p:graphicFrame>
      <p:pic>
        <p:nvPicPr>
          <p:cNvPr id="26" name="Picture 25" descr="T distribution showing the area of alpha in the upper tail shaded corresponding to a t value of t sub alpha, df.">
            <a:extLst>
              <a:ext uri="{FF2B5EF4-FFF2-40B4-BE49-F238E27FC236}">
                <a16:creationId xmlns:a16="http://schemas.microsoft.com/office/drawing/2014/main" id="{A85610B2-29F2-490B-8E43-3B7AE232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94" y="4338560"/>
            <a:ext cx="2501596" cy="13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47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7487-2F6C-465D-9003-67E3755B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6667-2B71-4A0C-A03E-5EBCB0D0E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0242"/>
            <a:ext cx="367259" cy="408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/>
              <a:t>A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320C83D-D092-41C1-8BB9-D37D3E62BE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10712"/>
              </p:ext>
            </p:extLst>
          </p:nvPr>
        </p:nvGraphicFramePr>
        <p:xfrm>
          <a:off x="957263" y="1573213"/>
          <a:ext cx="1536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7" name="Equation" r:id="rId3" imgW="1536480" imgH="431640" progId="Equation.DSMT4">
                  <p:embed/>
                </p:oleObj>
              </mc:Choice>
              <mc:Fallback>
                <p:oleObj name="Equation" r:id="rId3" imgW="1536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7263" y="1573213"/>
                        <a:ext cx="1536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9B9A3-10B0-4A19-B048-2E3891CDA7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25360" y="1540242"/>
            <a:ext cx="5694181" cy="469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confidence interval for the population mean</a:t>
            </a:r>
            <a:endParaRPr lang="en-IN" sz="2400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5D078603-CBE7-4F47-939D-76B363785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476650"/>
              </p:ext>
            </p:extLst>
          </p:nvPr>
        </p:nvGraphicFramePr>
        <p:xfrm>
          <a:off x="8367010" y="1706380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8" name="Equation" r:id="rId5" imgW="215640" imgH="266400" progId="Equation.DSMT4">
                  <p:embed/>
                </p:oleObj>
              </mc:Choice>
              <mc:Fallback>
                <p:oleObj name="Equation" r:id="rId5" imgW="2156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67010" y="1706380"/>
                        <a:ext cx="215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E42BC-1149-4313-8491-A62BB9EC175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2088629"/>
            <a:ext cx="3505200" cy="47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is computed as the below.</a:t>
            </a:r>
            <a:endParaRPr lang="en-IN" sz="24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7378F2E7-8635-4FF7-921C-0E905BB2D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25058"/>
              </p:ext>
            </p:extLst>
          </p:nvPr>
        </p:nvGraphicFramePr>
        <p:xfrm>
          <a:off x="2795588" y="2605088"/>
          <a:ext cx="52514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" name="Equation" r:id="rId7" imgW="5410080" imgH="838080" progId="Equation.DSMT4">
                  <p:embed/>
                </p:oleObj>
              </mc:Choice>
              <mc:Fallback>
                <p:oleObj name="Equation" r:id="rId7" imgW="5410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95588" y="2605088"/>
                        <a:ext cx="52514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9C0A81-53F4-4FAC-9496-3BCAC65416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505200"/>
            <a:ext cx="8229600" cy="80946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200" i="1" dirty="0"/>
              <a:t>s</a:t>
            </a:r>
            <a:r>
              <a:rPr lang="en-US" sz="2200" dirty="0"/>
              <a:t> is the sample standard deviation.</a:t>
            </a:r>
          </a:p>
          <a:p>
            <a:pPr marL="292608" indent="-292608">
              <a:lnSpc>
                <a:spcPct val="90000"/>
              </a:lnSpc>
            </a:pPr>
            <a:r>
              <a:rPr lang="en-IN" sz="2200" i="1" dirty="0"/>
              <a:t>df</a:t>
            </a:r>
            <a:r>
              <a:rPr lang="en-IN" sz="2200" dirty="0"/>
              <a:t> = </a:t>
            </a:r>
            <a:r>
              <a:rPr lang="en-IN" sz="2200" i="1" dirty="0"/>
              <a:t>n</a:t>
            </a:r>
            <a:r>
              <a:rPr lang="en-IN" sz="2200" dirty="0"/>
              <a:t> </a:t>
            </a:r>
            <a:r>
              <a:rPr lang="en-US" sz="2200" dirty="0"/>
              <a:t>− 1.</a:t>
            </a:r>
            <a:endParaRPr lang="en-IN" sz="2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3FFCE7-EDBC-4139-8CC5-56DE48F2CA5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1" y="4373380"/>
            <a:ext cx="412230" cy="468443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200" dirty="0"/>
              <a:t> 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301F6DC4-2A5D-4E67-A196-4598CCDB7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370298"/>
              </p:ext>
            </p:extLst>
          </p:nvPr>
        </p:nvGraphicFramePr>
        <p:xfrm>
          <a:off x="922913" y="4394200"/>
          <a:ext cx="1366837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0" name="Equation" r:id="rId9" imgW="1422360" imgH="393480" progId="Equation.DSMT4">
                  <p:embed/>
                </p:oleObj>
              </mc:Choice>
              <mc:Fallback>
                <p:oleObj name="Equation" r:id="rId9" imgW="14223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2913" y="4394200"/>
                        <a:ext cx="1366837" cy="379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7483E2-A3F2-4BF1-8949-6F35C6174C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409670" y="4314670"/>
            <a:ext cx="6187190" cy="4589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kern="0" dirty="0">
                <a:ea typeface="Cambria Math" panose="02040503050406030204" pitchFamily="18" charset="0"/>
              </a:rPr>
              <a:t>is the confidence level.</a:t>
            </a:r>
            <a:endParaRPr lang="en-IN" sz="2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40A27CC-6F68-46FA-BBF9-11EAF026436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7180" y="4878050"/>
            <a:ext cx="472190" cy="381000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200" dirty="0"/>
              <a:t> 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6E10F3E-29F9-4446-9F7B-D201F33E81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892947"/>
              </p:ext>
            </p:extLst>
          </p:nvPr>
        </p:nvGraphicFramePr>
        <p:xfrm>
          <a:off x="914400" y="4878050"/>
          <a:ext cx="5905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1" name="Equation" r:id="rId11" imgW="571320" imgH="380880" progId="Equation.DSMT4">
                  <p:embed/>
                </p:oleObj>
              </mc:Choice>
              <mc:Fallback>
                <p:oleObj name="Equation" r:id="rId11" imgW="5713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4400" y="4878050"/>
                        <a:ext cx="5905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CBE7B-D300-4C55-9122-B92CFD7D51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00200" y="4878051"/>
            <a:ext cx="7086600" cy="4709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is associated with the upper-tail probability.</a:t>
            </a:r>
            <a:endParaRPr lang="en-IN" sz="22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965C5A3C-5C2C-4142-8244-67BDB444A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836557"/>
              </p:ext>
            </p:extLst>
          </p:nvPr>
        </p:nvGraphicFramePr>
        <p:xfrm>
          <a:off x="3073400" y="5429250"/>
          <a:ext cx="2362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2" name="Equation" r:id="rId13" imgW="2361960" imgH="469800" progId="Equation.DSMT4">
                  <p:embed/>
                </p:oleObj>
              </mc:Choice>
              <mc:Fallback>
                <p:oleObj name="Equation" r:id="rId13" imgW="2361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73400" y="5429250"/>
                        <a:ext cx="23622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51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C858-C51C-4ECB-86AE-F9DE0C53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Introductory Case: Fuel Usage of “Ultra-Green” Cars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FD3CF-96DB-457F-8652-4BB55BFB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5943600" cy="1676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car manufacturer advertises that its new “ultra-green” car obtains an average of 100 M</a:t>
            </a:r>
            <a:r>
              <a:rPr lang="en-US" sz="100" dirty="0"/>
              <a:t> </a:t>
            </a:r>
            <a:r>
              <a:rPr lang="en-US" sz="2000" dirty="0"/>
              <a:t>P</a:t>
            </a:r>
            <a:r>
              <a:rPr lang="en-US" sz="100" dirty="0"/>
              <a:t> </a:t>
            </a:r>
            <a:r>
              <a:rPr lang="en-US" sz="2000" dirty="0"/>
              <a:t>G. For a sample of 25 cars, each car is driven the same distance in identical conditions in order to obtain the car’s M</a:t>
            </a:r>
            <a:r>
              <a:rPr lang="en-US" sz="100" dirty="0"/>
              <a:t> </a:t>
            </a:r>
            <a:r>
              <a:rPr lang="en-US" sz="2000" dirty="0"/>
              <a:t>P</a:t>
            </a:r>
            <a:r>
              <a:rPr lang="en-US" sz="100" dirty="0"/>
              <a:t> </a:t>
            </a:r>
            <a:r>
              <a:rPr lang="en-US" sz="2000" dirty="0"/>
              <a:t>G.</a:t>
            </a:r>
            <a:endParaRPr lang="en-IN" sz="20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CD8D0FD-FFA2-44AC-982B-3D9495D6C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02976"/>
              </p:ext>
            </p:extLst>
          </p:nvPr>
        </p:nvGraphicFramePr>
        <p:xfrm>
          <a:off x="6705600" y="2057400"/>
          <a:ext cx="1981200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7897038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P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G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41130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93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33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89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28038"/>
                  </a:ext>
                </a:extLst>
              </a:tr>
            </a:tbl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DD0221B-C0AD-48C6-B25A-ED1D9893C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006167"/>
              </p:ext>
            </p:extLst>
          </p:nvPr>
        </p:nvGraphicFramePr>
        <p:xfrm>
          <a:off x="7651230" y="3215390"/>
          <a:ext cx="76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3" imgW="75960" imgH="228600" progId="Equation.DSMT4">
                  <p:embed/>
                </p:oleObj>
              </mc:Choice>
              <mc:Fallback>
                <p:oleObj name="Equation" r:id="rId3" imgW="75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51230" y="3215390"/>
                        <a:ext cx="76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05E94F-5E92-4274-8DDE-B49AE83865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144779"/>
            <a:ext cx="8229600" cy="182755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000" dirty="0"/>
              <a:t>Use the sample data to: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1800" dirty="0"/>
              <a:t>Estimate the mean M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G of all ultra-green cars with 90% confidence.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1800" dirty="0"/>
              <a:t>Estimate the proportion of all ultra-green cars that obtain over 100 M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G with 90% confidence.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1800" dirty="0"/>
              <a:t>Determine the sample size needed to achieve a specified level of precision in his mean and proportion estimates.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005200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8B95-F655-46F8-9F9F-20AB10B6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29AF3-FE48-4829-BB2C-4693CDC4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3020518" cy="498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only valid when</a:t>
            </a:r>
            <a:endParaRPr lang="en-IN" sz="2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150165-364F-4FDA-ABD2-BF4A3865A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639343"/>
              </p:ext>
            </p:extLst>
          </p:nvPr>
        </p:nvGraphicFramePr>
        <p:xfrm>
          <a:off x="3414010" y="1661410"/>
          <a:ext cx="304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name="Equation" r:id="rId3" imgW="304560" imgH="317160" progId="Equation.DSMT4">
                  <p:embed/>
                </p:oleObj>
              </mc:Choice>
              <mc:Fallback>
                <p:oleObj name="Equation" r:id="rId3" imgW="304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4010" y="1661410"/>
                        <a:ext cx="3048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246FD-773F-4F22-B182-913463CC88B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26240" y="1600203"/>
            <a:ext cx="4800600" cy="498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(approximately) follows a normal</a:t>
            </a:r>
            <a:endParaRPr lang="en-IN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FE7C2-66A1-49BE-A923-A7467984098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133600"/>
            <a:ext cx="3581400" cy="473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distribution.</a:t>
            </a:r>
            <a:endParaRPr lang="en-IN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B14A2-51E8-4958-92BF-2F545D96202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743201"/>
            <a:ext cx="8229600" cy="869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Uncertainty increases when using the sample standard, making the confidence interval wider.</a:t>
            </a:r>
            <a:endParaRPr lang="en-IN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0CF273-4210-47D0-851D-D44DA5CBBB5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733801"/>
            <a:ext cx="5014210" cy="478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captured by the wider tail of the</a:t>
            </a:r>
            <a:endParaRPr lang="en-IN" sz="24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C70F3F7-A898-484E-BDA3-4FD45442D7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089548"/>
              </p:ext>
            </p:extLst>
          </p:nvPr>
        </p:nvGraphicFramePr>
        <p:xfrm>
          <a:off x="5546360" y="3780020"/>
          <a:ext cx="609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Equation" r:id="rId5" imgW="609480" imgH="419040" progId="Equation.DSMT4">
                  <p:embed/>
                </p:oleObj>
              </mc:Choice>
              <mc:Fallback>
                <p:oleObj name="Equation" r:id="rId5" imgW="6094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6360" y="3780020"/>
                        <a:ext cx="6096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AA823-C9A5-4F12-88BC-1D26C6A3397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4600" y="3733802"/>
            <a:ext cx="2377190" cy="47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distribution.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98942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ED4A-F909-413E-B80A-1DE9CBA4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5993-D345-4F94-9476-B2AEB4CB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85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Example: Recall the introductory case.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D9896-237B-425A-A94B-FFA0EFEB7F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1982450"/>
            <a:ext cx="457200" cy="37100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459732A-B5A6-4AA9-B47D-77F462EDC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02026"/>
              </p:ext>
            </p:extLst>
          </p:nvPr>
        </p:nvGraphicFramePr>
        <p:xfrm>
          <a:off x="787400" y="1997075"/>
          <a:ext cx="284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7" name="Equation" r:id="rId3" imgW="2844720" imgH="279360" progId="Equation.DSMT4">
                  <p:embed/>
                </p:oleObj>
              </mc:Choice>
              <mc:Fallback>
                <p:oleObj name="Equation" r:id="rId3" imgW="2844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997075"/>
                        <a:ext cx="284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9CA6C9-BE80-4B7C-863E-0261086B86C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318480"/>
            <a:ext cx="8229600" cy="664564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Assume that M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G follows a normal distribution.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Construct the 90% confidence interval for the population mean.</a:t>
            </a:r>
            <a:endParaRPr lang="en-IN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5EA9A-891F-4509-A4DD-8AE52634D24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016770"/>
            <a:ext cx="3352800" cy="397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a 90% confidence interval:</a:t>
            </a:r>
            <a:endParaRPr lang="en-IN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043B7F-66D9-43A5-99BF-79D213C643D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3417761"/>
            <a:ext cx="487181" cy="344774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5E0A4F7-C000-4C84-93D4-0457D31C3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624045"/>
              </p:ext>
            </p:extLst>
          </p:nvPr>
        </p:nvGraphicFramePr>
        <p:xfrm>
          <a:off x="914400" y="3448050"/>
          <a:ext cx="3429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8" name="Equation" r:id="rId5" imgW="3429000" imgH="279360" progId="Equation.DSMT4">
                  <p:embed/>
                </p:oleObj>
              </mc:Choice>
              <mc:Fallback>
                <p:oleObj name="Equation" r:id="rId5" imgW="3429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3448050"/>
                        <a:ext cx="3429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DC3953-4F4D-44D5-8D50-2DF3A00459D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3795010"/>
            <a:ext cx="3581400" cy="33852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1800" i="1" dirty="0"/>
              <a:t>t</a:t>
            </a:r>
            <a:r>
              <a:rPr lang="en-IN" sz="1800" baseline="-25000" dirty="0"/>
              <a:t>0.05, 24 </a:t>
            </a:r>
            <a:r>
              <a:rPr lang="en-IN" sz="1800" dirty="0"/>
              <a:t>= 1.711.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C8BF4E-D106-4DBD-9514-FB594249FAD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7180" y="4330701"/>
            <a:ext cx="472190" cy="317292"/>
          </a:xfrm>
        </p:spPr>
        <p:txBody>
          <a:bodyPr>
            <a:normAutofit lnSpcReduction="10000"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9BCCAA3-D1B7-4825-88C7-D4635993A9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446649"/>
              </p:ext>
            </p:extLst>
          </p:nvPr>
        </p:nvGraphicFramePr>
        <p:xfrm>
          <a:off x="879475" y="4191000"/>
          <a:ext cx="45339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" name="Equation" r:id="rId7" imgW="4533840" imgH="596880" progId="Equation.DSMT4">
                  <p:embed/>
                </p:oleObj>
              </mc:Choice>
              <mc:Fallback>
                <p:oleObj name="Equation" r:id="rId7" imgW="45338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9475" y="4191000"/>
                        <a:ext cx="45339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1AA499-AE05-4415-8774-4E35D999411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7180" y="4816840"/>
            <a:ext cx="8199620" cy="1164236"/>
          </a:xfrm>
        </p:spPr>
        <p:txBody>
          <a:bodyPr>
            <a:noAutofit/>
          </a:bodyPr>
          <a:lstStyle/>
          <a:p>
            <a:r>
              <a:rPr lang="en-US" sz="1800" dirty="0"/>
              <a:t>With 90% confidence, the average M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G of all ultra-green cars is between 92.86 M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G and 100.18 M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G.</a:t>
            </a:r>
          </a:p>
          <a:p>
            <a:r>
              <a:rPr lang="en-US" sz="1800" dirty="0"/>
              <a:t>The manufacturers claim that the ultra-green car will average 100 M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G cannot be rejected since 100 falls within the interval.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12475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C203-ACE1-4D61-9F0C-4A60A93C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74ECB-280B-4B18-908D-C21710C20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729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Example: Annual expenditures (in $) for 100 Amazon Prime customers. Construct the 95% confidence interval for the average annual expenditures.</a:t>
            </a:r>
            <a:endParaRPr lang="en-IN" sz="2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96E2C2E-D994-49E3-A247-BDB853964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34399"/>
              </p:ext>
            </p:extLst>
          </p:nvPr>
        </p:nvGraphicFramePr>
        <p:xfrm>
          <a:off x="1981200" y="3022600"/>
          <a:ext cx="4953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5698917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444598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Expenditures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76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1272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21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1089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26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28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1389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601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730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AF71-39A4-4FBC-AF9D-E5224738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Confidence Interval for the Population Mean When Sigma Is Unknown </a:t>
            </a:r>
            <a:r>
              <a:rPr lang="en-US" sz="1100" dirty="0"/>
              <a:t>11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B79D-4878-4191-81A2-F3A42E61B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43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Example, continued.</a:t>
            </a:r>
          </a:p>
          <a:p>
            <a:pPr marL="0" indent="0">
              <a:buNone/>
            </a:pPr>
            <a:r>
              <a:rPr lang="en-US" sz="2000" dirty="0"/>
              <a:t>With Excel: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Descriptive Statistics option in the Analysis </a:t>
            </a:r>
            <a:r>
              <a:rPr lang="en-US" sz="2000" dirty="0" err="1"/>
              <a:t>Toolpak</a:t>
            </a:r>
            <a:r>
              <a:rPr lang="en-US" sz="2000" dirty="0"/>
              <a:t>, select Summary Statistics and Confidence Interval for Mean.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Compute using the functions AVERAGE, T.INV and STDEV.S.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5F140-3535-447E-A924-0AD026EF19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456896"/>
            <a:ext cx="8229600" cy="1086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With R: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Use the function </a:t>
            </a:r>
            <a:r>
              <a:rPr lang="en-US" sz="2000" dirty="0" err="1"/>
              <a:t>t.test</a:t>
            </a:r>
            <a:r>
              <a:rPr lang="en-US" sz="2000" dirty="0"/>
              <a:t>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000" dirty="0"/>
              <a:t>Compute using the functions mean, qt, and sd.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EBFB69-6D18-48CA-BF89-442E8030C5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648200"/>
            <a:ext cx="82296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With 95% confidence, we conclude that the average annual expenditure of all Prime customers fall between $1,240.24 and $1,373.64.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1333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10C25-9CC6-4332-90C8-89DCDBE2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8.3 Confidence Interval for the Population Proportion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3EF6-E049-45D1-867B-EA135863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The parameter </a:t>
            </a:r>
            <a:r>
              <a:rPr lang="en-US" sz="2000" i="1" dirty="0"/>
              <a:t>p </a:t>
            </a:r>
            <a:r>
              <a:rPr lang="en-US" sz="2000" dirty="0"/>
              <a:t>represents the proportion of successes in the population.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EFF59-C057-4A0E-A8F3-64DB818239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057400"/>
            <a:ext cx="3305331" cy="38599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Use the sample proportion</a:t>
            </a:r>
            <a:endParaRPr lang="en-IN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5C05668-9262-4439-B95C-CB5894901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904859"/>
              </p:ext>
            </p:extLst>
          </p:nvPr>
        </p:nvGraphicFramePr>
        <p:xfrm>
          <a:off x="3763780" y="2101305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2" name="Equation" r:id="rId3" imgW="215640" imgH="279360" progId="Equation.DSMT4">
                  <p:embed/>
                </p:oleObj>
              </mc:Choice>
              <mc:Fallback>
                <p:oleObj name="Equation" r:id="rId3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3780" y="2101305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FD8E83-B624-4561-8C91-D5CADCF23A3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38600" y="2057401"/>
            <a:ext cx="4648200" cy="38599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as the point estimator of the population</a:t>
            </a:r>
            <a:endParaRPr lang="en-IN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ADC7C-FCF2-4DA7-BB4F-4621E09B874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498361"/>
            <a:ext cx="2076138" cy="409732"/>
          </a:xfrm>
        </p:spPr>
        <p:txBody>
          <a:bodyPr>
            <a:normAutofit/>
          </a:bodyPr>
          <a:lstStyle/>
          <a:p>
            <a:pPr marL="292608" indent="0">
              <a:lnSpc>
                <a:spcPct val="90000"/>
              </a:lnSpc>
              <a:buNone/>
            </a:pPr>
            <a:r>
              <a:rPr lang="en-US" sz="2000" dirty="0"/>
              <a:t>proportion </a:t>
            </a:r>
            <a:r>
              <a:rPr lang="en-US" sz="2000" i="1" dirty="0"/>
              <a:t>p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575DBA-B539-44F5-BF2B-CAA8055289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2190" y="2971802"/>
            <a:ext cx="367259" cy="40098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0CF07B7-37DF-42BA-B732-E4069DD164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489191"/>
              </p:ext>
            </p:extLst>
          </p:nvPr>
        </p:nvGraphicFramePr>
        <p:xfrm>
          <a:off x="867140" y="3016770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3"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7140" y="3016770"/>
                        <a:ext cx="215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526314-59BF-48E4-9516-CD23E22018F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89220" y="2971803"/>
            <a:ext cx="4716905" cy="40098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is approximately normally distributed when</a:t>
            </a:r>
            <a:endParaRPr lang="en-IN" sz="20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E1B50BB-6554-4922-A48C-FE8F923DCC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633561"/>
              </p:ext>
            </p:extLst>
          </p:nvPr>
        </p:nvGraphicFramePr>
        <p:xfrm>
          <a:off x="5942013" y="2970213"/>
          <a:ext cx="2387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4" name="Equation" r:id="rId7" imgW="2387520" imgH="380880" progId="Equation.DSMT4">
                  <p:embed/>
                </p:oleObj>
              </mc:Choice>
              <mc:Fallback>
                <p:oleObj name="Equation" r:id="rId7" imgW="23875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2013" y="2970213"/>
                        <a:ext cx="23876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64FC090-C8D6-436A-BAD9-CBACA8A24D2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7180" y="3475221"/>
            <a:ext cx="742013" cy="407232"/>
          </a:xfrm>
        </p:spPr>
        <p:txBody>
          <a:bodyPr>
            <a:normAutofit/>
          </a:bodyPr>
          <a:lstStyle/>
          <a:p>
            <a:r>
              <a:rPr lang="en-IN" sz="2000" dirty="0"/>
              <a:t>A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ADB8C1E-84A0-4DDE-A1E3-8F03C5A1E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46164"/>
              </p:ext>
            </p:extLst>
          </p:nvPr>
        </p:nvGraphicFramePr>
        <p:xfrm>
          <a:off x="1219200" y="3506788"/>
          <a:ext cx="1295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5" name="Equation" r:id="rId9" imgW="1295280" imgH="380880" progId="Equation.DSMT4">
                  <p:embed/>
                </p:oleObj>
              </mc:Choice>
              <mc:Fallback>
                <p:oleObj name="Equation" r:id="rId9" imgW="12952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3506788"/>
                        <a:ext cx="1295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ABF2D37-804B-4091-A939-6905F19DF25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53258" y="3475221"/>
            <a:ext cx="6033542" cy="40723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confidence interval for the population proportion </a:t>
            </a:r>
            <a:r>
              <a:rPr lang="en-US" sz="2000" i="1" dirty="0"/>
              <a:t>p</a:t>
            </a:r>
            <a:r>
              <a:rPr lang="en-US" sz="2000" dirty="0"/>
              <a:t> is</a:t>
            </a:r>
            <a:endParaRPr lang="en-IN" sz="2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11D694-9CA7-4335-A374-E113FCE5D9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7180" y="3962400"/>
            <a:ext cx="3020518" cy="388498"/>
          </a:xfrm>
        </p:spPr>
        <p:txBody>
          <a:bodyPr>
            <a:normAutofit/>
          </a:bodyPr>
          <a:lstStyle/>
          <a:p>
            <a:pPr marL="292608" indent="0">
              <a:lnSpc>
                <a:spcPct val="90000"/>
              </a:lnSpc>
              <a:buNone/>
            </a:pPr>
            <a:r>
              <a:rPr lang="en-US" sz="2000" dirty="0"/>
              <a:t>computed as the below.</a:t>
            </a:r>
            <a:endParaRPr lang="en-IN" sz="2000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6127E1A-D860-436D-9E8E-71B5EC74E9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746028"/>
              </p:ext>
            </p:extLst>
          </p:nvPr>
        </p:nvGraphicFramePr>
        <p:xfrm>
          <a:off x="4362450" y="4216400"/>
          <a:ext cx="1905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6" name="Equation" r:id="rId11" imgW="1904760" imgH="736560" progId="Equation.DSMT4">
                  <p:embed/>
                </p:oleObj>
              </mc:Choice>
              <mc:Fallback>
                <p:oleObj name="Equation" r:id="rId11" imgW="190476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62450" y="4216400"/>
                        <a:ext cx="19050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FC85A17-2EB3-411C-8B30-79F0699596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180" y="5105400"/>
            <a:ext cx="517161" cy="410980"/>
          </a:xfrm>
        </p:spPr>
        <p:txBody>
          <a:bodyPr>
            <a:normAutofit/>
          </a:bodyPr>
          <a:lstStyle/>
          <a:p>
            <a:r>
              <a:rPr lang="en-IN" sz="2000" dirty="0"/>
              <a:t> 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6A719D3-953F-4186-A7AC-68103CD8A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711961"/>
              </p:ext>
            </p:extLst>
          </p:nvPr>
        </p:nvGraphicFramePr>
        <p:xfrm>
          <a:off x="869430" y="5141210"/>
          <a:ext cx="381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7" name="Equation" r:id="rId13" imgW="380880" imgH="330120" progId="Equation.DSMT4">
                  <p:embed/>
                </p:oleObj>
              </mc:Choice>
              <mc:Fallback>
                <p:oleObj name="Equation" r:id="rId13" imgW="380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69430" y="5141210"/>
                        <a:ext cx="381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2F598C0-9FB9-41B7-8CF9-E2851773667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72850" y="5141210"/>
            <a:ext cx="1310390" cy="40723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is given by</a:t>
            </a:r>
            <a:endParaRPr lang="en-IN" sz="20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6CF808FF-FAE2-4CCA-899A-5C09D0CE4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882604"/>
              </p:ext>
            </p:extLst>
          </p:nvPr>
        </p:nvGraphicFramePr>
        <p:xfrm>
          <a:off x="2698750" y="5168900"/>
          <a:ext cx="195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8" name="Equation" r:id="rId15" imgW="1955520" imgH="380880" progId="Equation.DSMT4">
                  <p:embed/>
                </p:oleObj>
              </mc:Choice>
              <mc:Fallback>
                <p:oleObj name="Equation" r:id="rId15" imgW="19555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98750" y="5168900"/>
                        <a:ext cx="1955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619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BD9CF-52B2-4FD1-ACA0-970E8C5B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8.3 Confidence Interval for the Population Proportion </a:t>
            </a:r>
            <a:r>
              <a:rPr lang="en-US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090-D61E-4081-99A3-09854DAA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50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Example: Recall the introductory case.</a:t>
            </a:r>
          </a:p>
          <a:p>
            <a:r>
              <a:rPr lang="en-US" sz="2400" dirty="0"/>
              <a:t>In a sample of 25 ultra-green cars, seven of the cars obtained over 100 miles per gallon (M</a:t>
            </a:r>
            <a:r>
              <a:rPr lang="en-US" sz="100" dirty="0"/>
              <a:t> </a:t>
            </a:r>
            <a:r>
              <a:rPr lang="en-US" sz="2400" dirty="0"/>
              <a:t>P</a:t>
            </a:r>
            <a:r>
              <a:rPr lang="en-US" sz="100" dirty="0"/>
              <a:t> </a:t>
            </a:r>
            <a:r>
              <a:rPr lang="en-US" sz="2400" dirty="0"/>
              <a:t>G).</a:t>
            </a:r>
          </a:p>
          <a:p>
            <a:r>
              <a:rPr lang="en-US" sz="2400" dirty="0"/>
              <a:t>Construct a 90% confidence interval for the population proportion of all ultra-green cars that obtain over 100 M</a:t>
            </a:r>
            <a:r>
              <a:rPr lang="en-US" sz="100" dirty="0"/>
              <a:t> </a:t>
            </a:r>
            <a:r>
              <a:rPr lang="en-US" sz="2400" dirty="0"/>
              <a:t>P</a:t>
            </a:r>
            <a:r>
              <a:rPr lang="en-US" sz="100" dirty="0"/>
              <a:t> </a:t>
            </a:r>
            <a:r>
              <a:rPr lang="en-US" sz="2400" dirty="0"/>
              <a:t>G.</a:t>
            </a:r>
          </a:p>
          <a:p>
            <a:r>
              <a:rPr lang="en-US" sz="2400" dirty="0"/>
              <a:t>Construct a 99% confidence interval for the population proportion of all ultra-green cars that obtain over 100 M</a:t>
            </a:r>
            <a:r>
              <a:rPr lang="en-US" sz="100" dirty="0"/>
              <a:t> </a:t>
            </a:r>
            <a:r>
              <a:rPr lang="en-US" sz="2400" dirty="0"/>
              <a:t>P</a:t>
            </a:r>
            <a:r>
              <a:rPr lang="en-US" sz="100" dirty="0"/>
              <a:t> </a:t>
            </a:r>
            <a:r>
              <a:rPr lang="en-US" sz="2400" dirty="0"/>
              <a:t>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34396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60C7-636F-4248-BC34-60BF54AA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8.3 Confidence Interval for the Population Proportion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B66E-9637-4E81-BA45-A397EC166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645764" cy="3934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Example, continued.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A40AD-F602-4415-8053-23F0DE7E9D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056151"/>
            <a:ext cx="457200" cy="357266"/>
          </a:xfrm>
        </p:spPr>
        <p:txBody>
          <a:bodyPr>
            <a:normAutofit lnSpcReduction="10000"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A10A135-F1E3-4530-8B4B-69746334A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203513"/>
              </p:ext>
            </p:extLst>
          </p:nvPr>
        </p:nvGraphicFramePr>
        <p:xfrm>
          <a:off x="977900" y="2057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4" name="Equation" r:id="rId3" imgW="1752480" imgH="304560" progId="Equation.DSMT4">
                  <p:embed/>
                </p:oleObj>
              </mc:Choice>
              <mc:Fallback>
                <p:oleObj name="Equation" r:id="rId3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900" y="2057400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20FD08-0151-4ED5-AF01-B88879EBC02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514601"/>
            <a:ext cx="4324662" cy="40848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Normality condition is satisfied since</a:t>
            </a:r>
            <a:endParaRPr lang="en-IN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E9064B8-CE85-4E40-9012-78C7C698A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514952"/>
              </p:ext>
            </p:extLst>
          </p:nvPr>
        </p:nvGraphicFramePr>
        <p:xfrm>
          <a:off x="4724400" y="2517775"/>
          <a:ext cx="2387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5" name="Equation" r:id="rId5" imgW="2387520" imgH="380880" progId="Equation.DSMT4">
                  <p:embed/>
                </p:oleObj>
              </mc:Choice>
              <mc:Fallback>
                <p:oleObj name="Equation" r:id="rId5" imgW="23875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4400" y="2517775"/>
                        <a:ext cx="23876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67180-4861-442A-93D4-FE029941C19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003032"/>
            <a:ext cx="3110459" cy="41472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90% confidence interval:</a:t>
            </a:r>
            <a:endParaRPr lang="en-IN" sz="20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CD65E84-B4BB-4C98-A67F-96038C5D53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213397"/>
              </p:ext>
            </p:extLst>
          </p:nvPr>
        </p:nvGraphicFramePr>
        <p:xfrm>
          <a:off x="3505200" y="3033713"/>
          <a:ext cx="2540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6" name="Equation" r:id="rId7" imgW="2539800" imgH="304560" progId="Equation.DSMT4">
                  <p:embed/>
                </p:oleObj>
              </mc:Choice>
              <mc:Fallback>
                <p:oleObj name="Equation" r:id="rId7" imgW="25398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5200" y="3033713"/>
                        <a:ext cx="2540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9C1320-74A7-4A55-818E-83DC68FD39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79" y="3505202"/>
            <a:ext cx="371803" cy="43721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93E55AD-9517-4EE9-9150-29D600DD3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217297"/>
              </p:ext>
            </p:extLst>
          </p:nvPr>
        </p:nvGraphicFramePr>
        <p:xfrm>
          <a:off x="1016000" y="3519488"/>
          <a:ext cx="1943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7" name="Equation" r:id="rId9" imgW="1942920" imgH="330120" progId="Equation.DSMT4">
                  <p:embed/>
                </p:oleObj>
              </mc:Choice>
              <mc:Fallback>
                <p:oleObj name="Equation" r:id="rId9" imgW="19429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6000" y="3519488"/>
                        <a:ext cx="1943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81AB87-76D2-4BED-983C-3EC8069323D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4298431"/>
            <a:ext cx="457200" cy="338528"/>
          </a:xfrm>
        </p:spPr>
        <p:txBody>
          <a:bodyPr>
            <a:normAutofit fontScale="92500" lnSpcReduction="10000"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77102FE-4936-43A8-B366-31E02337FA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164797"/>
              </p:ext>
            </p:extLst>
          </p:nvPr>
        </p:nvGraphicFramePr>
        <p:xfrm>
          <a:off x="1016000" y="4064000"/>
          <a:ext cx="4419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8" name="Equation" r:id="rId11" imgW="4419360" imgH="736560" progId="Equation.DSMT4">
                  <p:embed/>
                </p:oleObj>
              </mc:Choice>
              <mc:Fallback>
                <p:oleObj name="Equation" r:id="rId11" imgW="441936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6000" y="4064000"/>
                        <a:ext cx="44196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D6FBFD-C15D-4E90-91DC-39E14843A5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4936760"/>
            <a:ext cx="8229600" cy="91439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With 90% confidence, the percentage of cars that obtain over 100 M</a:t>
            </a:r>
            <a:r>
              <a:rPr lang="en-US" sz="100" dirty="0"/>
              <a:t> </a:t>
            </a:r>
            <a:r>
              <a:rPr lang="en-US" sz="2000" dirty="0"/>
              <a:t>P</a:t>
            </a:r>
            <a:r>
              <a:rPr lang="en-US" sz="100" dirty="0"/>
              <a:t> </a:t>
            </a:r>
            <a:r>
              <a:rPr lang="en-US" sz="2000" dirty="0"/>
              <a:t>G is between 13.2% and 42.8%.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01901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7782-AC1F-4147-86D4-BF91CACC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8.3 Confidence Interval for the Population Proportion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761C-D15B-4BF5-B8FC-9AD5DEDFE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9349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Example, continued.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B39F4-8B98-4D34-8DF9-77456D7154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088630"/>
            <a:ext cx="3080479" cy="36975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99% confidence interval: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2973E60-4061-4EDD-9774-11F78CD8B2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924518"/>
              </p:ext>
            </p:extLst>
          </p:nvPr>
        </p:nvGraphicFramePr>
        <p:xfrm>
          <a:off x="3505200" y="2117725"/>
          <a:ext cx="264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6" name="Equation" r:id="rId3" imgW="2641320" imgH="304560" progId="Equation.DSMT4">
                  <p:embed/>
                </p:oleObj>
              </mc:Choice>
              <mc:Fallback>
                <p:oleObj name="Equation" r:id="rId3" imgW="2641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5200" y="2117725"/>
                        <a:ext cx="264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F974B-6555-4C85-89DC-70E8F79E726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590800"/>
            <a:ext cx="472190" cy="407233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A9C3203-0392-4110-8308-899E080C3F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438064"/>
              </p:ext>
            </p:extLst>
          </p:nvPr>
        </p:nvGraphicFramePr>
        <p:xfrm>
          <a:off x="844550" y="2605088"/>
          <a:ext cx="2006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7" name="Equation" r:id="rId5" imgW="2006280" imgH="330120" progId="Equation.DSMT4">
                  <p:embed/>
                </p:oleObj>
              </mc:Choice>
              <mc:Fallback>
                <p:oleObj name="Equation" r:id="rId5" imgW="2006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4550" y="2605088"/>
                        <a:ext cx="2006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63CF4-8B75-47B8-A3A3-645C82C74D7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199" y="3245372"/>
            <a:ext cx="517161" cy="397238"/>
          </a:xfrm>
        </p:spPr>
        <p:txBody>
          <a:bodyPr>
            <a:normAutofit/>
          </a:bodyPr>
          <a:lstStyle/>
          <a:p>
            <a:r>
              <a:rPr lang="en-IN" sz="2000" dirty="0"/>
              <a:t>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9A19279-9209-432F-97B0-6ADCE3059B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81917"/>
              </p:ext>
            </p:extLst>
          </p:nvPr>
        </p:nvGraphicFramePr>
        <p:xfrm>
          <a:off x="808038" y="3041650"/>
          <a:ext cx="4457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8" name="Equation" r:id="rId7" imgW="4457520" imgH="736560" progId="Equation.DSMT4">
                  <p:embed/>
                </p:oleObj>
              </mc:Choice>
              <mc:Fallback>
                <p:oleObj name="Equation" r:id="rId7" imgW="44575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8038" y="3041650"/>
                        <a:ext cx="44577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20DC37-4059-4A9E-B5F2-AAF5393DF8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962400"/>
            <a:ext cx="8229600" cy="106805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With 99% confidence, the percentage of cars that obtain over 100 M</a:t>
            </a:r>
            <a:r>
              <a:rPr lang="en-US" sz="100" dirty="0"/>
              <a:t> </a:t>
            </a:r>
            <a:r>
              <a:rPr lang="en-US" sz="2000" dirty="0"/>
              <a:t>P</a:t>
            </a:r>
            <a:r>
              <a:rPr lang="en-US" sz="100" dirty="0"/>
              <a:t> </a:t>
            </a:r>
            <a:r>
              <a:rPr lang="en-US" sz="2000" dirty="0"/>
              <a:t>G is between 4.9% and 51.1%.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22564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252F-48A6-4CF2-B977-9A2817EF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dirty="0"/>
              <a:t>8.4 Selecting the Required Sample Size </a:t>
            </a:r>
            <a:r>
              <a:rPr lang="en-US" sz="1000" dirty="0"/>
              <a:t>1</a:t>
            </a:r>
            <a:endParaRPr lang="en-IN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A87-8451-437C-B613-030C139B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300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Compute confidence intervals by ± margin of error.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dirty="0"/>
              <a:t>Large margin of error, interval becomes too wide.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dirty="0"/>
              <a:t>Wide intervals are not always useful.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DCE3-3EA8-4521-BBD6-F7C8F7CA7A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971801"/>
            <a:ext cx="8229600" cy="1255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Precision is a low margin of error.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dirty="0"/>
              <a:t>Increase the sample size, reduce the margin of error.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400" dirty="0"/>
              <a:t>Larger sample size improves precision, add time and money.</a:t>
            </a:r>
            <a:endParaRPr lang="en-IN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19BA8-3F9E-4654-B8CA-A548673B553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350896"/>
            <a:ext cx="8229600" cy="151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Before collecting data, first decide on the sample size that is adequate for what you want to accomplish.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30014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022EC-B919-4854-96C5-5491A3D8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/>
          <a:lstStyle/>
          <a:p>
            <a:r>
              <a:rPr lang="en-US" dirty="0"/>
              <a:t>8.4 Selecting the Required Sample Size </a:t>
            </a:r>
            <a:r>
              <a:rPr lang="en-US" sz="1000" dirty="0"/>
              <a:t>2</a:t>
            </a:r>
            <a:endParaRPr lang="en-IN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C632-5F54-44D5-BFCE-5610F155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054839" cy="408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Consider a confidence interval for</a:t>
            </a:r>
            <a:endParaRPr lang="en-IN" sz="22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A924679-9292-49F3-8744-436AA6F37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507758"/>
              </p:ext>
            </p:extLst>
          </p:nvPr>
        </p:nvGraphicFramePr>
        <p:xfrm>
          <a:off x="4567380" y="172137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4" name="Equation" r:id="rId3" imgW="203040" imgH="241200" progId="Equation.DSMT4">
                  <p:embed/>
                </p:oleObj>
              </mc:Choice>
              <mc:Fallback>
                <p:oleObj name="Equation" r:id="rId3" imgW="203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380" y="1721370"/>
                        <a:ext cx="203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B50C1-6453-4F74-B1D6-AF65D07E5E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00600" y="1600201"/>
            <a:ext cx="3886200" cy="408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and let </a:t>
            </a:r>
            <a:r>
              <a:rPr lang="en-US" sz="2200" i="1" dirty="0"/>
              <a:t>E</a:t>
            </a:r>
            <a:r>
              <a:rPr lang="en-US" sz="2200" dirty="0"/>
              <a:t> denote the desired</a:t>
            </a:r>
            <a:endParaRPr lang="en-IN" sz="2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B753C4-5854-4111-A72F-06659953DEA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057400"/>
            <a:ext cx="2514600" cy="430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margin of error</a:t>
            </a:r>
            <a:endParaRPr lang="en-IN" sz="22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FF4E557-46C5-4BA4-8175-C2D02182D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243948"/>
              </p:ext>
            </p:extLst>
          </p:nvPr>
        </p:nvGraphicFramePr>
        <p:xfrm>
          <a:off x="3797300" y="2195513"/>
          <a:ext cx="1397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5" name="Equation" r:id="rId5" imgW="1396800" imgH="711000" progId="Equation.DSMT4">
                  <p:embed/>
                </p:oleObj>
              </mc:Choice>
              <mc:Fallback>
                <p:oleObj name="Equation" r:id="rId5" imgW="13968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7300" y="2195513"/>
                        <a:ext cx="1397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8D5BD-AE52-4E65-AA02-3DF48B1A09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155431"/>
            <a:ext cx="2166079" cy="45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Rearrange to get</a:t>
            </a:r>
            <a:endParaRPr lang="en-IN" sz="2200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7CFE4D0-6EDE-4D0B-B277-B622B31569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596320"/>
              </p:ext>
            </p:extLst>
          </p:nvPr>
        </p:nvGraphicFramePr>
        <p:xfrm>
          <a:off x="2616200" y="3022600"/>
          <a:ext cx="134937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6" name="Equation" r:id="rId7" imgW="1485720" imgH="799920" progId="Equation.DSMT4">
                  <p:embed/>
                </p:oleObj>
              </mc:Choice>
              <mc:Fallback>
                <p:oleObj name="Equation" r:id="rId7" imgW="1485720" imgH="799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6200" y="3022600"/>
                        <a:ext cx="1349375" cy="72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39409C-C467-410F-B28D-79F8C0EFC2D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3861218"/>
            <a:ext cx="4204741" cy="39598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Minimum sample size to estimate a</a:t>
            </a:r>
            <a:endParaRPr lang="en-IN" sz="20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3451808-6476-487C-A568-7231544469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116989"/>
              </p:ext>
            </p:extLst>
          </p:nvPr>
        </p:nvGraphicFramePr>
        <p:xfrm>
          <a:off x="4743450" y="3863975"/>
          <a:ext cx="1295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7" name="Equation" r:id="rId9" imgW="1295280" imgH="380880" progId="Equation.DSMT4">
                  <p:embed/>
                </p:oleObj>
              </mc:Choice>
              <mc:Fallback>
                <p:oleObj name="Equation" r:id="rId9" imgW="12952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43450" y="3863975"/>
                        <a:ext cx="1295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F1AE62-AEDE-4E74-BFFC-33139FFB5D6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4299680"/>
            <a:ext cx="8199620" cy="377253"/>
          </a:xfrm>
        </p:spPr>
        <p:txBody>
          <a:bodyPr>
            <a:normAutofit/>
          </a:bodyPr>
          <a:lstStyle/>
          <a:p>
            <a:pPr marL="292608" indent="0">
              <a:lnSpc>
                <a:spcPct val="90000"/>
              </a:lnSpc>
              <a:buNone/>
            </a:pPr>
            <a:r>
              <a:rPr lang="en-US" sz="2000" dirty="0"/>
              <a:t>confidence interval for the mean with a desired margin of error.</a:t>
            </a:r>
            <a:endParaRPr lang="en-IN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8D8745-22C6-4884-A1F8-B3980A84A8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7180" y="4741890"/>
            <a:ext cx="362565" cy="354767"/>
          </a:xfrm>
        </p:spPr>
        <p:txBody>
          <a:bodyPr>
            <a:normAutofit fontScale="92500" lnSpcReduction="10000"/>
          </a:bodyPr>
          <a:lstStyle/>
          <a:p>
            <a:pPr marL="292608" indent="-292608"/>
            <a:r>
              <a:rPr lang="en-IN" sz="2000" dirty="0"/>
              <a:t> 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2006118F-0139-4987-BEA3-868432018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194903"/>
              </p:ext>
            </p:extLst>
          </p:nvPr>
        </p:nvGraphicFramePr>
        <p:xfrm>
          <a:off x="965200" y="4745220"/>
          <a:ext cx="177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" name="Equation" r:id="rId11" imgW="177480" imgH="253800" progId="Equation.DSMT4">
                  <p:embed/>
                </p:oleObj>
              </mc:Choice>
              <mc:Fallback>
                <p:oleObj name="Equation" r:id="rId11" imgW="177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5200" y="4745220"/>
                        <a:ext cx="177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77C4D9-A009-4394-A618-F0673A6B0D1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35284" y="4741890"/>
            <a:ext cx="2993870" cy="38474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is a reasonable estimate of</a:t>
            </a:r>
            <a:endParaRPr lang="en-IN" sz="2000" dirty="0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A1E90578-684A-4ED9-8B49-91D868384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044096"/>
              </p:ext>
            </p:extLst>
          </p:nvPr>
        </p:nvGraphicFramePr>
        <p:xfrm>
          <a:off x="4325910" y="4861810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9" name="Equation" r:id="rId13" imgW="177480" imgH="177480" progId="Equation.DSMT4">
                  <p:embed/>
                </p:oleObj>
              </mc:Choice>
              <mc:Fallback>
                <p:oleObj name="Equation" r:id="rId13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25910" y="4861810"/>
                        <a:ext cx="177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78B96E-ABE3-4DEF-BCDF-E2D36D0B8F8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4741890"/>
            <a:ext cx="4191000" cy="38474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(previous study; pilot sample standard</a:t>
            </a:r>
            <a:endParaRPr lang="en-IN" sz="20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A78CB38-DB28-47B4-A97F-E2E4F24BD2A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180" y="5154080"/>
            <a:ext cx="1611443" cy="363511"/>
          </a:xfrm>
        </p:spPr>
        <p:txBody>
          <a:bodyPr>
            <a:normAutofit lnSpcReduction="10000"/>
          </a:bodyPr>
          <a:lstStyle/>
          <a:p>
            <a:pPr marL="292608" indent="0">
              <a:lnSpc>
                <a:spcPct val="90000"/>
              </a:lnSpc>
              <a:buNone/>
            </a:pPr>
            <a:r>
              <a:rPr lang="en-US" sz="2000" dirty="0"/>
              <a:t>deviation).</a:t>
            </a:r>
            <a:endParaRPr lang="en-IN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1D80FC7-4CA3-4E99-8D9A-F781396361F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2190" y="5595040"/>
            <a:ext cx="906905" cy="377253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Use</a:t>
            </a:r>
            <a:endParaRPr lang="en-IN" sz="20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3CD6627-FBF5-4771-BF89-7F9C49801D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924421"/>
              </p:ext>
            </p:extLst>
          </p:nvPr>
        </p:nvGraphicFramePr>
        <p:xfrm>
          <a:off x="1487052" y="5704550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0" name="Equation" r:id="rId15" imgW="177480" imgH="177480" progId="Equation.DSMT4">
                  <p:embed/>
                </p:oleObj>
              </mc:Choice>
              <mc:Fallback>
                <p:oleObj name="Equation" r:id="rId15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7052" y="5704550"/>
                        <a:ext cx="177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ABCE3A4-75BA-486A-B84D-329897E3270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676400" y="5595040"/>
            <a:ext cx="3048000" cy="37725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if known.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329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4501-F2F5-4A52-989F-C5441799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F3470-6FC1-4F71-84E1-549310FA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297242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2000" dirty="0"/>
              <a:t>Population: all items of interest in a statistical problem.</a:t>
            </a:r>
          </a:p>
          <a:p>
            <a:pPr marL="0" indent="0">
              <a:buNone/>
              <a:defRPr/>
            </a:pPr>
            <a:r>
              <a:rPr lang="en-US" sz="2000" dirty="0"/>
              <a:t>Sample: subset of the population.</a:t>
            </a:r>
          </a:p>
          <a:p>
            <a:pPr marL="0" indent="0">
              <a:buNone/>
              <a:defRPr/>
            </a:pPr>
            <a:r>
              <a:rPr lang="en-US" sz="2000" dirty="0"/>
              <a:t>Given sample data, use sample statistics to estimate unknown population parameters.</a:t>
            </a:r>
          </a:p>
          <a:p>
            <a:pPr marL="0" indent="0">
              <a:buNone/>
              <a:defRPr/>
            </a:pPr>
            <a:r>
              <a:rPr lang="en-US" sz="2000" dirty="0"/>
              <a:t>Two basic methods emerge from inferential statistics.</a:t>
            </a:r>
          </a:p>
          <a:p>
            <a:pPr marL="292608" indent="-292608">
              <a:spcBef>
                <a:spcPts val="500"/>
              </a:spcBef>
              <a:defRPr/>
            </a:pPr>
            <a:r>
              <a:rPr lang="en-US" sz="1800" dirty="0"/>
              <a:t>Estimation.</a:t>
            </a:r>
          </a:p>
          <a:p>
            <a:pPr marL="292608" indent="-292608">
              <a:spcBef>
                <a:spcPts val="500"/>
              </a:spcBef>
              <a:defRPr/>
            </a:pPr>
            <a:r>
              <a:rPr lang="en-US" sz="1800" dirty="0"/>
              <a:t>Hypothesis testing.</a:t>
            </a:r>
            <a:endParaRPr lang="en-IN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AA5188-F9D6-449B-AED4-46CDFB730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5930" y="3955319"/>
            <a:ext cx="8229600" cy="77324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000" dirty="0"/>
              <a:t>Point estimator: statistic used to estimate a parameter.</a:t>
            </a:r>
          </a:p>
          <a:p>
            <a:pPr marL="0" indent="0">
              <a:buNone/>
              <a:defRPr/>
            </a:pPr>
            <a:r>
              <a:rPr lang="en-US" sz="2000" dirty="0"/>
              <a:t>Point estimate: a particular value of the estimator.</a:t>
            </a:r>
            <a:endParaRPr lang="en-IN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48F344-248F-458F-B9F5-6423ABB21D7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771870"/>
            <a:ext cx="457200" cy="38474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D8A8F12-9B34-45C8-A7AF-674BC0ECB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772105"/>
              </p:ext>
            </p:extLst>
          </p:nvPr>
        </p:nvGraphicFramePr>
        <p:xfrm>
          <a:off x="880670" y="4786860"/>
          <a:ext cx="241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Equation" r:id="rId3" imgW="241200" imgH="253800" progId="Equation.DSMT4">
                  <p:embed/>
                </p:oleObj>
              </mc:Choice>
              <mc:Fallback>
                <p:oleObj name="Equation" r:id="rId3" imgW="241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0670" y="4786860"/>
                        <a:ext cx="241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32029F-261E-4247-9BA0-7D59D084319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35440" y="4768121"/>
            <a:ext cx="1897504" cy="328535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is the estimator of</a:t>
            </a:r>
            <a:endParaRPr lang="en-IN" sz="1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690D383-DEF5-437C-B053-DA39515906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270848"/>
              </p:ext>
            </p:extLst>
          </p:nvPr>
        </p:nvGraphicFramePr>
        <p:xfrm>
          <a:off x="3135313" y="4829175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5" imgW="215640" imgH="203040" progId="Equation.DSMT4">
                  <p:embed/>
                </p:oleObj>
              </mc:Choice>
              <mc:Fallback>
                <p:oleObj name="Equation" r:id="rId5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5313" y="4829175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EECC83-2061-47C7-929A-5D34003833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5136631"/>
            <a:ext cx="382250" cy="334779"/>
          </a:xfrm>
        </p:spPr>
        <p:txBody>
          <a:bodyPr>
            <a:normAutofit lnSpcReduction="10000"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 </a:t>
            </a:r>
            <a:endParaRPr lang="en-IN" sz="1800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89A2697-3E7E-4728-B174-AB57A7D0C9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17851"/>
              </p:ext>
            </p:extLst>
          </p:nvPr>
        </p:nvGraphicFramePr>
        <p:xfrm>
          <a:off x="883170" y="5166610"/>
          <a:ext cx="203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7" imgW="203040" imgH="253800" progId="Equation.DSMT4">
                  <p:embed/>
                </p:oleObj>
              </mc:Choice>
              <mc:Fallback>
                <p:oleObj name="Equation" r:id="rId7" imgW="203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3170" y="5166610"/>
                        <a:ext cx="203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32C2BC1-AB4D-4789-A67E-4A3FB45BD15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21700" y="5136217"/>
            <a:ext cx="2435900" cy="49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is the estimator of </a:t>
            </a:r>
            <a:r>
              <a:rPr lang="en-US" sz="1800" i="1" dirty="0"/>
              <a:t>p.</a:t>
            </a:r>
            <a:endParaRPr lang="en-IN" sz="1800" i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BA8D6B-265B-4289-8CBA-A7919EA478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7180" y="5562600"/>
            <a:ext cx="8199620" cy="3884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The point estimates change from sample to sample.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56042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D28D1-FFBF-4CDA-9445-659B6DE6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/>
          <a:lstStyle/>
          <a:p>
            <a:r>
              <a:rPr lang="en-US" dirty="0"/>
              <a:t>8.4 Selecting the Required Sample Size </a:t>
            </a:r>
            <a:r>
              <a:rPr lang="en-US" sz="1000" dirty="0"/>
              <a:t>3</a:t>
            </a:r>
            <a:endParaRPr lang="en-IN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2467B-41C1-402D-9C3E-992CB7DF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192309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000" dirty="0"/>
              <a:t>Example: Recall the introductory case.</a:t>
            </a:r>
          </a:p>
          <a:p>
            <a:pPr marL="292608" indent="-292608">
              <a:lnSpc>
                <a:spcPct val="90000"/>
              </a:lnSpc>
              <a:buSzPct val="100000"/>
            </a:pPr>
            <a:r>
              <a:rPr lang="en-US" sz="1800" dirty="0"/>
              <a:t>Previously constructed a confidence interval for the mean M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G of all ultra-green cars.</a:t>
            </a:r>
          </a:p>
          <a:p>
            <a:pPr marL="292608" indent="-292608">
              <a:lnSpc>
                <a:spcPct val="90000"/>
              </a:lnSpc>
              <a:buSzPct val="100000"/>
            </a:pPr>
            <a:r>
              <a:rPr lang="en-US" sz="1800" dirty="0"/>
              <a:t>Constrain the margin of error to within 2 mpg.</a:t>
            </a:r>
          </a:p>
          <a:p>
            <a:pPr marL="292608" indent="-292608">
              <a:lnSpc>
                <a:spcPct val="90000"/>
              </a:lnSpc>
              <a:buSzPct val="100000"/>
            </a:pPr>
            <a:r>
              <a:rPr lang="en-US" sz="1800" dirty="0"/>
              <a:t>The lowest M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G in the population is 76 and the highest is 118.</a:t>
            </a:r>
          </a:p>
          <a:p>
            <a:pPr marL="292608" indent="-292608">
              <a:lnSpc>
                <a:spcPct val="90000"/>
              </a:lnSpc>
              <a:buSzPct val="100000"/>
            </a:pPr>
            <a:r>
              <a:rPr lang="en-US" sz="1800" dirty="0"/>
              <a:t>How large of a sample is needed to compute the 90% confidence interval of the population mean?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211D2-121C-4CE1-94B8-E45CF286C9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886200"/>
            <a:ext cx="8229600" cy="400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Estimate the standard deviation with,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ED85102-6569-4A18-A309-45DBB6500D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563931"/>
              </p:ext>
            </p:extLst>
          </p:nvPr>
        </p:nvGraphicFramePr>
        <p:xfrm>
          <a:off x="3006725" y="4329113"/>
          <a:ext cx="368776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8" name="Equation" r:id="rId3" imgW="3759120" imgH="380880" progId="Equation.DSMT4">
                  <p:embed/>
                </p:oleObj>
              </mc:Choice>
              <mc:Fallback>
                <p:oleObj name="Equation" r:id="rId3" imgW="37591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6725" y="4329113"/>
                        <a:ext cx="368776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ADBF084-9B5E-4B62-B28F-B14F0993F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318213"/>
              </p:ext>
            </p:extLst>
          </p:nvPr>
        </p:nvGraphicFramePr>
        <p:xfrm>
          <a:off x="430213" y="4735513"/>
          <a:ext cx="4127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9" name="Equation" r:id="rId5" imgW="4127400" imgH="736560" progId="Equation.DSMT4">
                  <p:embed/>
                </p:oleObj>
              </mc:Choice>
              <mc:Fallback>
                <p:oleObj name="Equation" r:id="rId5" imgW="41274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213" y="4735513"/>
                        <a:ext cx="4127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33ACF-1BF9-4295-A2B8-C440E9831D4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5532621"/>
            <a:ext cx="8229600" cy="373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Round up to 75.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17267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3444-4C0B-42F4-AEF1-CA94B9E9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dirty="0"/>
              <a:t>8.4 Selecting the Required Sample Size </a:t>
            </a:r>
            <a:r>
              <a:rPr lang="en-US" sz="1000" dirty="0"/>
              <a:t>4</a:t>
            </a:r>
            <a:endParaRPr lang="en-IN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8D6D-45C7-4259-B9C1-4B7C26994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458200" cy="483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Consider a confidence interval for </a:t>
            </a:r>
            <a:r>
              <a:rPr lang="en-US" sz="2000" i="1" dirty="0"/>
              <a:t>p</a:t>
            </a:r>
            <a:r>
              <a:rPr lang="en-US" sz="2000" dirty="0"/>
              <a:t> and let </a:t>
            </a:r>
            <a:r>
              <a:rPr lang="en-US" sz="2000" i="1" dirty="0"/>
              <a:t>E </a:t>
            </a:r>
            <a:r>
              <a:rPr lang="en-US" sz="2000" dirty="0"/>
              <a:t>denote the desired margin of error</a:t>
            </a:r>
            <a:endParaRPr lang="en-IN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7D375B6-6FA8-40C2-8EC5-2D9A35FEB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561274"/>
              </p:ext>
            </p:extLst>
          </p:nvPr>
        </p:nvGraphicFramePr>
        <p:xfrm>
          <a:off x="4724400" y="2209800"/>
          <a:ext cx="1981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0" name="Equation" r:id="rId3" imgW="1981080" imgH="736560" progId="Equation.DSMT4">
                  <p:embed/>
                </p:oleObj>
              </mc:Choice>
              <mc:Fallback>
                <p:oleObj name="Equation" r:id="rId3" imgW="198108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4400" y="2209800"/>
                        <a:ext cx="1981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4089F-431A-4063-A813-59478A9835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124202"/>
            <a:ext cx="1986197" cy="483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Rearrange to get</a:t>
            </a:r>
            <a:endParaRPr lang="en-IN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371ADB0-4D9A-46A5-8459-5757E15BC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01582"/>
              </p:ext>
            </p:extLst>
          </p:nvPr>
        </p:nvGraphicFramePr>
        <p:xfrm>
          <a:off x="2476500" y="2667000"/>
          <a:ext cx="20701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1" name="Equation" r:id="rId5" imgW="2070000" imgH="1320480" progId="Equation.DSMT4">
                  <p:embed/>
                </p:oleObj>
              </mc:Choice>
              <mc:Fallback>
                <p:oleObj name="Equation" r:id="rId5" imgW="207000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6500" y="2667000"/>
                        <a:ext cx="20701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576E9-5A0A-4503-B9F6-AC8336A1B8C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114802"/>
            <a:ext cx="3829987" cy="39723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Minimum sample size to estimate a</a:t>
            </a:r>
            <a:endParaRPr lang="en-IN" sz="1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3FB23FF-824F-4253-906C-72DB9FF875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000091"/>
              </p:ext>
            </p:extLst>
          </p:nvPr>
        </p:nvGraphicFramePr>
        <p:xfrm>
          <a:off x="4281488" y="4121150"/>
          <a:ext cx="1168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2" name="Equation" r:id="rId7" imgW="1168200" imgH="342720" progId="Equation.DSMT4">
                  <p:embed/>
                </p:oleObj>
              </mc:Choice>
              <mc:Fallback>
                <p:oleObj name="Equation" r:id="rId7" imgW="11682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81488" y="4121150"/>
                        <a:ext cx="1168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245C2-E62D-490B-9BDE-02F2CE9F283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456940" y="4114803"/>
            <a:ext cx="3229860" cy="39723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confidence interval for the</a:t>
            </a:r>
            <a:endParaRPr lang="en-IN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F18AAD-BB2E-46FD-9E94-E35B64F768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4569501"/>
            <a:ext cx="8199620" cy="377253"/>
          </a:xfrm>
        </p:spPr>
        <p:txBody>
          <a:bodyPr>
            <a:normAutofit/>
          </a:bodyPr>
          <a:lstStyle/>
          <a:p>
            <a:pPr marL="292608" indent="0">
              <a:lnSpc>
                <a:spcPct val="90000"/>
              </a:lnSpc>
              <a:buNone/>
            </a:pPr>
            <a:r>
              <a:rPr lang="en-US" sz="1800" dirty="0"/>
              <a:t>proportion with a desired margin of error.</a:t>
            </a:r>
            <a:endParaRPr lang="en-IN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AC615D-79A5-4C59-8746-EC2237C9072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5027950"/>
            <a:ext cx="472190" cy="353519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D38E2A4-CF42-416D-9DB8-48542F38E7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482017"/>
              </p:ext>
            </p:extLst>
          </p:nvPr>
        </p:nvGraphicFramePr>
        <p:xfrm>
          <a:off x="830080" y="5039610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3" name="Equation" r:id="rId9" imgW="190440" imgH="279360" progId="Equation.DSMT4">
                  <p:embed/>
                </p:oleObj>
              </mc:Choice>
              <mc:Fallback>
                <p:oleObj name="Equation" r:id="rId9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0080" y="5039610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E93AE6-BB12-46E3-88C9-B699647B908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080540" y="5039610"/>
            <a:ext cx="2981794" cy="377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is a reasonable estimate of </a:t>
            </a:r>
            <a:r>
              <a:rPr lang="en-US" sz="1800" i="1" dirty="0"/>
              <a:t>p.</a:t>
            </a:r>
            <a:endParaRPr lang="en-IN" sz="1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E343B2-9360-4BAC-AE99-90EC0B329AF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8450" y="5455170"/>
            <a:ext cx="890665" cy="46594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Use</a:t>
            </a:r>
            <a:endParaRPr lang="en-IN" sz="18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43A311E-DC55-44AD-95E5-EDA697A5B9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380609"/>
              </p:ext>
            </p:extLst>
          </p:nvPr>
        </p:nvGraphicFramePr>
        <p:xfrm>
          <a:off x="1339850" y="5484813"/>
          <a:ext cx="2603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4" name="Equation" r:id="rId11" imgW="2603160" imgH="291960" progId="Equation.DSMT4">
                  <p:embed/>
                </p:oleObj>
              </mc:Choice>
              <mc:Fallback>
                <p:oleObj name="Equation" r:id="rId11" imgW="260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9850" y="5484813"/>
                        <a:ext cx="2603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2271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7637-9AF8-41A2-9DB4-86071A23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dirty="0"/>
              <a:t>8.4 Selecting the Required Sample Size </a:t>
            </a:r>
            <a:r>
              <a:rPr lang="en-US" sz="1000" dirty="0"/>
              <a:t>5</a:t>
            </a:r>
            <a:endParaRPr lang="en-IN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1B3B0-C54C-456E-8FE2-B44F04071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038925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000" dirty="0"/>
              <a:t>Example: Recall the introductory case.</a:t>
            </a:r>
          </a:p>
          <a:p>
            <a:pPr marL="292608" indent="-292608">
              <a:lnSpc>
                <a:spcPct val="90000"/>
              </a:lnSpc>
              <a:buSzPct val="100000"/>
            </a:pPr>
            <a:r>
              <a:rPr lang="en-US" sz="2000" dirty="0"/>
              <a:t>Previously constructed a confidence interval for the proportion of ultra-green cars that obtain over 100 M</a:t>
            </a:r>
            <a:r>
              <a:rPr lang="en-US" sz="100" dirty="0"/>
              <a:t> </a:t>
            </a:r>
            <a:r>
              <a:rPr lang="en-US" sz="2000" dirty="0"/>
              <a:t>P</a:t>
            </a:r>
            <a:r>
              <a:rPr lang="en-US" sz="100" dirty="0"/>
              <a:t> </a:t>
            </a:r>
            <a:r>
              <a:rPr lang="en-US" sz="2000" dirty="0"/>
              <a:t>G.</a:t>
            </a:r>
          </a:p>
          <a:p>
            <a:pPr marL="292608" indent="-292608">
              <a:lnSpc>
                <a:spcPct val="90000"/>
              </a:lnSpc>
              <a:buSzPct val="100000"/>
            </a:pPr>
            <a:r>
              <a:rPr lang="en-US" sz="2000" dirty="0"/>
              <a:t>Constrain the margin of error to more than 0.10.</a:t>
            </a:r>
          </a:p>
          <a:p>
            <a:pPr marL="292608" indent="-292608">
              <a:lnSpc>
                <a:spcPct val="90000"/>
              </a:lnSpc>
              <a:buSzPct val="100000"/>
            </a:pPr>
            <a:r>
              <a:rPr lang="en-US" sz="2000" dirty="0"/>
              <a:t>How large of a sample is needed to compute the 90% confidence interval for the population proportion?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E264D-A80F-4A27-8A82-D949DB420E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756285"/>
            <a:ext cx="685800" cy="434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Use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2E6744-A87A-4AE0-81E9-1BE0AE596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487924"/>
              </p:ext>
            </p:extLst>
          </p:nvPr>
        </p:nvGraphicFramePr>
        <p:xfrm>
          <a:off x="1060450" y="3832225"/>
          <a:ext cx="825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6" name="Equation" r:id="rId3" imgW="825480" imgH="304560" progId="Equation.DSMT4">
                  <p:embed/>
                </p:oleObj>
              </mc:Choice>
              <mc:Fallback>
                <p:oleObj name="Equation" r:id="rId3" imgW="825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0450" y="3832225"/>
                        <a:ext cx="825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7FD8B05-E916-4A5F-9575-737909E29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889580"/>
              </p:ext>
            </p:extLst>
          </p:nvPr>
        </p:nvGraphicFramePr>
        <p:xfrm>
          <a:off x="584200" y="4260850"/>
          <a:ext cx="5562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7" name="Equation" r:id="rId5" imgW="5562360" imgH="736560" progId="Equation.DSMT4">
                  <p:embed/>
                </p:oleObj>
              </mc:Choice>
              <mc:Fallback>
                <p:oleObj name="Equation" r:id="rId5" imgW="556236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200" y="4260850"/>
                        <a:ext cx="55626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D800DA-0C84-4D91-B121-8E9BB945C1B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5105400"/>
            <a:ext cx="8229600" cy="537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Round up to 68.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8539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B5B9-B8DE-4878-8595-6CACE75D7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>
                <a:latin typeface="+mn-lt"/>
              </a:rPr>
              <a:t>End of Main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8E35C-E51F-42B1-8E56-9AA70D1454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00" y="6172200"/>
            <a:ext cx="7623175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dirty="0">
                <a:latin typeface="+mn-lt"/>
              </a:rPr>
              <a:t>Copyright 2022 © McGraw Hill LLC. All rights reserved. No reproduction or distribution without the prior written consent of McGraw Hill LLC.</a:t>
            </a:r>
            <a:endParaRPr lang="en-US" sz="12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139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Accessibility Content: Text Alternatives for Images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51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8.1 Confidence Interval for the Population Mean When Sigma Is Known </a:t>
            </a:r>
            <a:r>
              <a:rPr lang="en-US" sz="1050" dirty="0"/>
              <a:t>19</a:t>
            </a:r>
            <a:r>
              <a:rPr lang="en-US" sz="3600" noProof="0" dirty="0"/>
              <a:t> – Text Alternative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1022" y="1367589"/>
            <a:ext cx="8229600" cy="304801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1022" y="1752600"/>
            <a:ext cx="8229600" cy="38796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For first image, program code. In the code, the words in the variable names are merged. Line 1. =, Average, left parenthesis, A2, colon, A81, right parenthesis, hyphen, </a:t>
            </a:r>
            <a:r>
              <a:rPr lang="en-US" sz="1600" dirty="0" err="1"/>
              <a:t>Norm.inv</a:t>
            </a:r>
            <a:r>
              <a:rPr lang="en-US" sz="1600" dirty="0"/>
              <a:t>, left parenthesis, 0.95, comma, 0, comma, 1, right parenthesis, asterisk, 7.5 over SQRT, left parenthesis, 80, right parenthesis.</a:t>
            </a:r>
          </a:p>
          <a:p>
            <a:pPr marL="0" indent="0">
              <a:buNone/>
            </a:pPr>
            <a:r>
              <a:rPr lang="en-US" sz="1600" dirty="0"/>
              <a:t>For second image, program code. In the code, the words in the variable names are merged. Line 1. =, Average, left parenthesis, A2, colon, A81, right parenthesis, Plus, </a:t>
            </a:r>
            <a:r>
              <a:rPr lang="en-US" sz="1600" dirty="0" err="1"/>
              <a:t>Norm.inv</a:t>
            </a:r>
            <a:r>
              <a:rPr lang="en-US" sz="1600" dirty="0"/>
              <a:t>, left parenthesis, 0.95, comma, 0, comma, 1, right parenthesis, asterisk, 7.5 over SQRT, left parenthesis, 80, right parenthesis.</a:t>
            </a:r>
          </a:p>
          <a:p>
            <a:pPr marL="0" indent="0">
              <a:buNone/>
            </a:pPr>
            <a:r>
              <a:rPr lang="en-US" sz="1600" dirty="0"/>
              <a:t>For third image, program code. In the code, the words in the variable names are merged. Line 1. &gt; Error, &lt;, hyphen, </a:t>
            </a:r>
            <a:r>
              <a:rPr lang="en-US" sz="1600" dirty="0" err="1"/>
              <a:t>qnorm</a:t>
            </a:r>
            <a:r>
              <a:rPr lang="en-US" sz="1600" dirty="0"/>
              <a:t>, left parenthesis, 0.95, comma, 0, comma, 1, right parenthesis, asterisk, 7.5, over, sqrt, left parenthesis, 80, right parenthesis.</a:t>
            </a:r>
          </a:p>
          <a:p>
            <a:pPr marL="0" indent="0">
              <a:buNone/>
            </a:pPr>
            <a:r>
              <a:rPr lang="en-US" sz="1600" dirty="0"/>
              <a:t>For fourth image, program code. In the code, the words in the variable names are merged. Line 1. &gt; Lower, &lt;, hyphen, mean, left parenthesis, </a:t>
            </a:r>
            <a:r>
              <a:rPr lang="en-US" sz="1600" dirty="0" err="1"/>
              <a:t>myDatedollarWeight</a:t>
            </a:r>
            <a:r>
              <a:rPr lang="en-US" sz="1600" dirty="0"/>
              <a:t>, right parenthesis, hyphen, Error.</a:t>
            </a:r>
          </a:p>
          <a:p>
            <a:pPr marL="0" indent="0">
              <a:buNone/>
            </a:pPr>
            <a:r>
              <a:rPr lang="en-US" sz="1600" dirty="0"/>
              <a:t>For fifth image, program code. In the code, the words in the variable names are merged. Line 1. &gt; Upper, &lt;, hyphen, mean, left parenthesis, </a:t>
            </a:r>
            <a:r>
              <a:rPr lang="en-US" sz="1600" dirty="0" err="1"/>
              <a:t>myDatedollarWeight</a:t>
            </a:r>
            <a:r>
              <a:rPr lang="en-US" sz="1600" dirty="0"/>
              <a:t>, right parenthesis, plus, Error.</a:t>
            </a:r>
            <a:endParaRPr lang="en-US" sz="1600" noProof="0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1022" y="5719010"/>
            <a:ext cx="8229600" cy="228600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2363878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8.2 Confidence Interval for the Population Mean When Sigma Is Unknown </a:t>
            </a:r>
            <a:r>
              <a:rPr lang="en-US" sz="1100" dirty="0"/>
              <a:t>4</a:t>
            </a:r>
            <a:r>
              <a:rPr lang="en-US" sz="3600" noProof="0" dirty="0"/>
              <a:t> – Text Alternative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1022" y="1367589"/>
            <a:ext cx="8229600" cy="304801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1022" y="1791188"/>
            <a:ext cx="8229600" cy="3879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the degrees of freedom increases the curve approaches a normal curve. The center remains at zero and the area above the value of 3 is shaded and this value decreases as the degrees of freedom increases.</a:t>
            </a:r>
            <a:endParaRPr lang="en-US" sz="2400" noProof="0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1022" y="5719010"/>
            <a:ext cx="8229600" cy="228600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697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62D5-4E33-4C30-9AEA-0116BA35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EBA4-1307-4A5E-900F-4AB902228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1"/>
            <a:ext cx="8229600" cy="184753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200" dirty="0"/>
              <a:t>More informative to provide a range of values rather than a single point estimate.</a:t>
            </a:r>
          </a:p>
          <a:p>
            <a:pPr marL="0" indent="0">
              <a:buNone/>
              <a:defRPr/>
            </a:pPr>
            <a:r>
              <a:rPr lang="en-US" sz="2200" dirty="0"/>
              <a:t>A confidence interval, or interval estimate, provides a range of values that, with a certain level of confidence, contains the population parameter of interest.</a:t>
            </a:r>
            <a:endParaRPr lang="en-IN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CD85-2B71-4A5E-B3D9-AB6731C93C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543926"/>
            <a:ext cx="5523875" cy="4584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It is essential that the sampling distributions of</a:t>
            </a:r>
            <a:endParaRPr lang="en-IN" sz="22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A863A34-A521-454D-A0D4-69F970B176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284882"/>
              </p:ext>
            </p:extLst>
          </p:nvPr>
        </p:nvGraphicFramePr>
        <p:xfrm>
          <a:off x="6036607" y="3580150"/>
          <a:ext cx="973793" cy="357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3" imgW="1002960" imgH="368280" progId="Equation.DSMT4">
                  <p:embed/>
                </p:oleObj>
              </mc:Choice>
              <mc:Fallback>
                <p:oleObj name="Equation" r:id="rId3" imgW="10029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6607" y="3580150"/>
                        <a:ext cx="973793" cy="357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C519B4-1658-432A-8536-329022FA399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117829" y="3543926"/>
            <a:ext cx="1906249" cy="4584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follow</a:t>
            </a:r>
            <a:endParaRPr lang="en-IN" sz="2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6FDFA-0EBF-4214-9734-38491BF2FF4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068580"/>
            <a:ext cx="8229600" cy="4284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(approximately) a normal distribution.</a:t>
            </a:r>
            <a:endParaRPr lang="en-IN" sz="2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B05262-7D68-481D-94FF-2052DE22E8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4595735"/>
            <a:ext cx="6523220" cy="37350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Mean: underlying population is normal or </a:t>
            </a:r>
            <a:r>
              <a:rPr lang="en-US" sz="2000" i="1" dirty="0"/>
              <a:t>n</a:t>
            </a:r>
            <a:r>
              <a:rPr lang="en-US" sz="2000" dirty="0"/>
              <a:t> ≥ 30.</a:t>
            </a:r>
            <a:endParaRPr lang="en-IN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F79A5E-1291-4727-BF3D-F145D19AD5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5060431"/>
            <a:ext cx="1701384" cy="50591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Proportion:</a:t>
            </a:r>
            <a:endParaRPr lang="en-IN" sz="20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90ABA3F-40B1-4AAD-BA1A-D31BC2AB6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331381"/>
              </p:ext>
            </p:extLst>
          </p:nvPr>
        </p:nvGraphicFramePr>
        <p:xfrm>
          <a:off x="2192338" y="5072063"/>
          <a:ext cx="2387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quation" r:id="rId5" imgW="2387520" imgH="380880" progId="Equation.DSMT4">
                  <p:embed/>
                </p:oleObj>
              </mc:Choice>
              <mc:Fallback>
                <p:oleObj name="Equation" r:id="rId5" imgW="23875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2338" y="5072063"/>
                        <a:ext cx="23876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030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62D5-4E33-4C30-9AEA-0116BA35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EBA4-1307-4A5E-900F-4AB902228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1"/>
            <a:ext cx="8229600" cy="114299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200" dirty="0"/>
              <a:t>Confidence intervals have a margin of error that accounts for: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2000" dirty="0"/>
              <a:t>The standard error of the estimator.</a:t>
            </a:r>
          </a:p>
          <a:p>
            <a:pPr marL="292608" indent="-292608">
              <a:lnSpc>
                <a:spcPct val="90000"/>
              </a:lnSpc>
              <a:defRPr/>
            </a:pPr>
            <a:r>
              <a:rPr lang="en-US" sz="2000" dirty="0"/>
              <a:t>The desired confidence level of the interval.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CD85-2B71-4A5E-B3D9-AB6731C93C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895599"/>
            <a:ext cx="8229600" cy="1510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+mn-lt"/>
              </a:rPr>
              <a:t>The confidence interval for the population mean and population proportion is constructed as: point estimate </a:t>
            </a:r>
            <a:r>
              <a:rPr lang="en-US" sz="2200" dirty="0"/>
              <a:t>±</a:t>
            </a:r>
            <a:r>
              <a:rPr lang="en-US" sz="2200" dirty="0">
                <a:latin typeface="+mn-lt"/>
              </a:rPr>
              <a:t> margin of error.</a:t>
            </a:r>
            <a:endParaRPr lang="en-IN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1797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3239-BEC4-4B26-A8F1-AA05CE52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191B8-9B01-42A6-8EA4-866F41C83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846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Consider the standard normal random variable </a:t>
            </a:r>
            <a:r>
              <a:rPr lang="en-US" sz="2400" i="1" dirty="0"/>
              <a:t>Z.</a:t>
            </a:r>
            <a:endParaRPr lang="en-IN" sz="2400" dirty="0"/>
          </a:p>
        </p:txBody>
      </p:sp>
      <p:pic>
        <p:nvPicPr>
          <p:cNvPr id="7" name="Picture 6" descr="Standard normal curve showing an area of 0.025 below z = negative 1.96 and an area of 0.025 above z = 1.96. The area between these values is 0.95.">
            <a:extLst>
              <a:ext uri="{FF2B5EF4-FFF2-40B4-BE49-F238E27FC236}">
                <a16:creationId xmlns:a16="http://schemas.microsoft.com/office/drawing/2014/main" id="{D6E26DBA-76E8-43E9-9283-E69C5BAF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34739"/>
            <a:ext cx="6018943" cy="258852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75BFD-FE81-4425-903E-6B619D1AC1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864307"/>
            <a:ext cx="1731364" cy="43846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Start with</a:t>
            </a:r>
            <a:endParaRPr lang="en-IN" sz="24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C49FB58-9DA3-49FF-874B-7DF22AE0E4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277482"/>
              </p:ext>
            </p:extLst>
          </p:nvPr>
        </p:nvGraphicFramePr>
        <p:xfrm>
          <a:off x="2259013" y="4891088"/>
          <a:ext cx="3416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4" imgW="3416040" imgH="431640" progId="Equation.DSMT4">
                  <p:embed/>
                </p:oleObj>
              </mc:Choice>
              <mc:Fallback>
                <p:oleObj name="Equation" r:id="rId4" imgW="34160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9013" y="4891088"/>
                        <a:ext cx="3416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10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6BAE-CF5B-4FD0-8CDE-47A46ED6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A1FA-7AC5-4BE3-954A-1500AA2E3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1"/>
            <a:ext cx="442210" cy="37850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IN" sz="2000" dirty="0"/>
              <a:t> 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DC8D6D6-7ECD-49A8-9B2B-ACFC310E7C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74889"/>
              </p:ext>
            </p:extLst>
          </p:nvPr>
        </p:nvGraphicFramePr>
        <p:xfrm>
          <a:off x="889000" y="1631430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9" name="Equation" r:id="rId3" imgW="253800" imgH="279360" progId="Equation.DSMT4">
                  <p:embed/>
                </p:oleObj>
              </mc:Choice>
              <mc:Fallback>
                <p:oleObj name="Equation" r:id="rId3" imgW="253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9000" y="1631430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6BF14-5302-4175-A24E-323A9A277E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52930" y="1600201"/>
            <a:ext cx="5507634" cy="37850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has an approximate normal distribution with mean</a:t>
            </a:r>
            <a:endParaRPr lang="en-IN" sz="2000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4382C45-47C0-494D-BB51-9EC5D52E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413575"/>
              </p:ext>
            </p:extLst>
          </p:nvPr>
        </p:nvGraphicFramePr>
        <p:xfrm>
          <a:off x="6773680" y="1706380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0" name="Equation" r:id="rId5" imgW="190440" imgH="228600" progId="Equation.DSMT4">
                  <p:embed/>
                </p:oleObj>
              </mc:Choice>
              <mc:Fallback>
                <p:oleObj name="Equation" r:id="rId5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3680" y="1706380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6602E-BA18-40C7-A5D2-A5893C03CD1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057400"/>
            <a:ext cx="2495862" cy="400987"/>
          </a:xfrm>
        </p:spPr>
        <p:txBody>
          <a:bodyPr>
            <a:normAutofit/>
          </a:bodyPr>
          <a:lstStyle/>
          <a:p>
            <a:pPr marL="292608" indent="0">
              <a:buNone/>
            </a:pPr>
            <a:r>
              <a:rPr lang="en-US" sz="2000" dirty="0"/>
              <a:t>and standard error</a:t>
            </a:r>
            <a:endParaRPr lang="en-IN" sz="20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938236BD-6C46-4E31-AC7D-B077BA33C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082986"/>
              </p:ext>
            </p:extLst>
          </p:nvPr>
        </p:nvGraphicFramePr>
        <p:xfrm>
          <a:off x="2914650" y="2057400"/>
          <a:ext cx="723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1" name="Equation" r:id="rId7" imgW="723600" imgH="330120" progId="Equation.DSMT4">
                  <p:embed/>
                </p:oleObj>
              </mc:Choice>
              <mc:Fallback>
                <p:oleObj name="Equation" r:id="rId7" imgW="723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4650" y="2057400"/>
                        <a:ext cx="723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049D2-2D94-492C-A5AB-F211C21250A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649511"/>
            <a:ext cx="2585803" cy="378502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Standardize to form</a:t>
            </a:r>
            <a:endParaRPr lang="en-IN" sz="20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30635E0B-5AD2-4C15-B596-9B7B369B8F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083994"/>
              </p:ext>
            </p:extLst>
          </p:nvPr>
        </p:nvGraphicFramePr>
        <p:xfrm>
          <a:off x="3011488" y="2498725"/>
          <a:ext cx="1206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2" name="Equation" r:id="rId9" imgW="1206360" imgH="685800" progId="Equation.DSMT4">
                  <p:embed/>
                </p:oleObj>
              </mc:Choice>
              <mc:Fallback>
                <p:oleObj name="Equation" r:id="rId9" imgW="120636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11488" y="2498725"/>
                        <a:ext cx="1206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39EBBF-D71E-4A6D-A0EA-F575312D9D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3276601"/>
            <a:ext cx="1686394" cy="410979"/>
          </a:xfrm>
        </p:spPr>
        <p:txBody>
          <a:bodyPr>
            <a:normAutofit/>
          </a:bodyPr>
          <a:lstStyle/>
          <a:p>
            <a:r>
              <a:rPr lang="en-US" sz="2000" dirty="0"/>
              <a:t>Go back to</a:t>
            </a:r>
            <a:endParaRPr lang="en-IN" sz="2000" dirty="0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0F21A36-7F90-49E4-AB2A-40EF88F9A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281243"/>
              </p:ext>
            </p:extLst>
          </p:nvPr>
        </p:nvGraphicFramePr>
        <p:xfrm>
          <a:off x="2262188" y="3325813"/>
          <a:ext cx="285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3" name="Equation" r:id="rId11" imgW="2857320" imgH="380880" progId="Equation.DSMT4">
                  <p:embed/>
                </p:oleObj>
              </mc:Choice>
              <mc:Fallback>
                <p:oleObj name="Equation" r:id="rId11" imgW="28573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62188" y="3325813"/>
                        <a:ext cx="28575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89FE35-88DB-47D6-AA43-821747B8555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04020" y="3276601"/>
            <a:ext cx="2286000" cy="41097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you get.</a:t>
            </a:r>
            <a:endParaRPr lang="en-IN" sz="20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86FC3EF-830B-4EE8-B40D-EF17C552C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517977"/>
              </p:ext>
            </p:extLst>
          </p:nvPr>
        </p:nvGraphicFramePr>
        <p:xfrm>
          <a:off x="2217738" y="3775075"/>
          <a:ext cx="3352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4" name="Equation" r:id="rId13" imgW="3352680" imgH="736560" progId="Equation.DSMT4">
                  <p:embed/>
                </p:oleObj>
              </mc:Choice>
              <mc:Fallback>
                <p:oleObj name="Equation" r:id="rId13" imgW="335268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17738" y="3775075"/>
                        <a:ext cx="33528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A6B07E-6493-4534-81FD-829E014CE86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7181" y="4631960"/>
            <a:ext cx="1191718" cy="41972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Isolate</a:t>
            </a:r>
            <a:endParaRPr lang="en-IN" sz="20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5BFFE8D-B930-4957-A6BB-7E52ED2CD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73035"/>
              </p:ext>
            </p:extLst>
          </p:nvPr>
        </p:nvGraphicFramePr>
        <p:xfrm>
          <a:off x="1716088" y="4591050"/>
          <a:ext cx="5308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5" name="Equation" r:id="rId15" imgW="5308560" imgH="482400" progId="Equation.DSMT4">
                  <p:embed/>
                </p:oleObj>
              </mc:Choice>
              <mc:Fallback>
                <p:oleObj name="Equation" r:id="rId15" imgW="5308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16088" y="4591050"/>
                        <a:ext cx="53086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864D45-1171-44E8-9811-579DB573356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7180" y="5150370"/>
            <a:ext cx="8199620" cy="77074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If </a:t>
            </a:r>
            <a:r>
              <a:rPr lang="en-US" sz="2000" i="1" dirty="0"/>
              <a:t>n</a:t>
            </a:r>
            <a:r>
              <a:rPr lang="en-US" sz="2000" dirty="0"/>
              <a:t> samples are drawn repeatedly, 95% of all computed sample means will fall within the interval.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0409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2F90-FF0F-4509-BAC9-C5C9D65D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Confidence Interval for the Population Mean When Sigma Is Known </a:t>
            </a:r>
            <a:r>
              <a:rPr lang="en-US" sz="11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D65F-FB98-4938-A668-4333FCDE5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061148" cy="43846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dirty="0"/>
              <a:t>Do not know</a:t>
            </a:r>
            <a:endParaRPr lang="en-IN" sz="24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32CF18E-6D16-4B8C-837B-2F496D5026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701598"/>
              </p:ext>
            </p:extLst>
          </p:nvPr>
        </p:nvGraphicFramePr>
        <p:xfrm>
          <a:off x="2628956" y="1744480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" name="Equation" r:id="rId3" imgW="266400" imgH="266400" progId="Equation.DSMT4">
                  <p:embed/>
                </p:oleObj>
              </mc:Choice>
              <mc:Fallback>
                <p:oleObj name="Equation" r:id="rId3" imgW="2664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8956" y="1744480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DF4D-C6E3-4C2A-83FA-C92D805B29A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99972" y="1600201"/>
            <a:ext cx="4160395" cy="43846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cannot determine if a particular</a:t>
            </a:r>
            <a:endParaRPr lang="en-IN" sz="2400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4306C82-C6B6-4792-A5D0-B7A171828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554823"/>
              </p:ext>
            </p:extLst>
          </p:nvPr>
        </p:nvGraphicFramePr>
        <p:xfrm>
          <a:off x="7084310" y="1697010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" name="Equation" r:id="rId5" imgW="215640" imgH="266400" progId="Equation.DSMT4">
                  <p:embed/>
                </p:oleObj>
              </mc:Choice>
              <mc:Fallback>
                <p:oleObj name="Equation" r:id="rId5" imgW="2156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84310" y="1697010"/>
                        <a:ext cx="215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2DD47B-4C04-4445-8DE5-5C7C100404D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117361"/>
            <a:ext cx="3515193" cy="445958"/>
          </a:xfrm>
        </p:spPr>
        <p:txBody>
          <a:bodyPr>
            <a:normAutofit/>
          </a:bodyPr>
          <a:lstStyle/>
          <a:p>
            <a:pPr marL="292608" indent="0">
              <a:lnSpc>
                <a:spcPct val="90000"/>
              </a:lnSpc>
              <a:buNone/>
            </a:pPr>
            <a:r>
              <a:rPr lang="en-US" sz="2400" dirty="0"/>
              <a:t>falls into a given interval</a:t>
            </a:r>
            <a:endParaRPr lang="en-IN" sz="24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8BBA09B-5F59-47AE-A311-CFF119F87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398795"/>
              </p:ext>
            </p:extLst>
          </p:nvPr>
        </p:nvGraphicFramePr>
        <p:xfrm>
          <a:off x="4062413" y="2087563"/>
          <a:ext cx="1841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" name="Equation" r:id="rId7" imgW="1841400" imgH="431640" progId="Equation.DSMT4">
                  <p:embed/>
                </p:oleObj>
              </mc:Choice>
              <mc:Fallback>
                <p:oleObj name="Equation" r:id="rId7" imgW="1841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2413" y="2087563"/>
                        <a:ext cx="1841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CE5A9-FEA6-4663-AA65-D2CE41329FE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620781"/>
            <a:ext cx="2645764" cy="44595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kern="0" dirty="0"/>
              <a:t>We do know that</a:t>
            </a:r>
            <a:endParaRPr lang="en-IN" sz="24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D814631D-9D9C-493F-AB87-2AA70D867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35372"/>
              </p:ext>
            </p:extLst>
          </p:nvPr>
        </p:nvGraphicFramePr>
        <p:xfrm>
          <a:off x="3213100" y="2718840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" name="Equation" r:id="rId9" imgW="215640" imgH="266400" progId="Equation.DSMT4">
                  <p:embed/>
                </p:oleObj>
              </mc:Choice>
              <mc:Fallback>
                <p:oleObj name="Equation" r:id="rId9" imgW="2156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13100" y="2718840"/>
                        <a:ext cx="215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36C22D-26D6-4A2F-9CE1-32E8185A58F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99020" y="2620781"/>
            <a:ext cx="1952469" cy="42222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kern="0" dirty="0"/>
              <a:t>will fall within</a:t>
            </a:r>
            <a:endParaRPr lang="en-IN" sz="2400" dirty="0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E44939F-FF8F-4110-9FC9-01214A505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741416"/>
              </p:ext>
            </p:extLst>
          </p:nvPr>
        </p:nvGraphicFramePr>
        <p:xfrm>
          <a:off x="5397500" y="2586038"/>
          <a:ext cx="177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" name="Equation" r:id="rId11" imgW="1777680" imgH="431640" progId="Equation.DSMT4">
                  <p:embed/>
                </p:oleObj>
              </mc:Choice>
              <mc:Fallback>
                <p:oleObj name="Equation" r:id="rId11" imgW="17776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97500" y="2586038"/>
                        <a:ext cx="1778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DFC788-7759-40C4-B954-38C87A52628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270229" y="2563320"/>
            <a:ext cx="1738859" cy="503419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kern="0" dirty="0"/>
              <a:t>if and only if</a:t>
            </a:r>
            <a:endParaRPr lang="en-IN" sz="24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A7BCC42-A6CF-4C9D-8376-3D896E08B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013615"/>
              </p:ext>
            </p:extLst>
          </p:nvPr>
        </p:nvGraphicFramePr>
        <p:xfrm>
          <a:off x="852150" y="3267230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" name="Equation" r:id="rId13" imgW="215640" imgH="266400" progId="Equation.DSMT4">
                  <p:embed/>
                </p:oleObj>
              </mc:Choice>
              <mc:Fallback>
                <p:oleObj name="Equation" r:id="rId13" imgW="2156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2150" y="3267230"/>
                        <a:ext cx="215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F58F9E-2343-4271-81AC-96209C4EAEF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174230" y="3137941"/>
            <a:ext cx="1605197" cy="4434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kern="0" dirty="0"/>
              <a:t>falls within</a:t>
            </a:r>
            <a:endParaRPr lang="en-IN" sz="24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67ECC2E2-8E57-4E23-9F0A-7C70FD346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442352"/>
              </p:ext>
            </p:extLst>
          </p:nvPr>
        </p:nvGraphicFramePr>
        <p:xfrm>
          <a:off x="2834840" y="3114386"/>
          <a:ext cx="1828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" name="Equation" r:id="rId15" imgW="1828800" imgH="431640" progId="Equation.DSMT4">
                  <p:embed/>
                </p:oleObj>
              </mc:Choice>
              <mc:Fallback>
                <p:oleObj name="Equation" r:id="rId15" imgW="1828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34840" y="3114386"/>
                        <a:ext cx="1828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5D1B76-9642-446F-AA6C-CA863E6CC7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3733801"/>
            <a:ext cx="4624466" cy="433466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kern="0" dirty="0"/>
              <a:t>This will happen 95% of the time.</a:t>
            </a:r>
            <a:endParaRPr lang="en-IN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2A44B5A-63B7-473E-BB9A-444DE6F245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4267200"/>
            <a:ext cx="3605134" cy="48029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400" kern="0" dirty="0"/>
              <a:t>95% confidence interval:</a:t>
            </a:r>
            <a:endParaRPr lang="en-IN" sz="2400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2B768F69-1CF8-4A49-AD7D-FA88986F0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879591"/>
              </p:ext>
            </p:extLst>
          </p:nvPr>
        </p:nvGraphicFramePr>
        <p:xfrm>
          <a:off x="4114800" y="4252210"/>
          <a:ext cx="1828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" name="Equation" r:id="rId17" imgW="1828800" imgH="431640" progId="Equation.DSMT4">
                  <p:embed/>
                </p:oleObj>
              </mc:Choice>
              <mc:Fallback>
                <p:oleObj name="Equation" r:id="rId17" imgW="1828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4800" y="4252210"/>
                        <a:ext cx="1828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649965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ster Design">
  <a:themeElements>
    <a:clrScheme name="Custom 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ffectLst/>
      </a:spPr>
      <a:bodyPr/>
      <a:lstStyle>
        <a:defPPr>
          <a:buClrTx/>
          <a:buSzPct val="100000"/>
          <a:buFont typeface="Arial" panose="020B0604020202020204" pitchFamily="34" charset="0"/>
          <a:buChar char="•"/>
          <a:defRPr dirty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Design</Template>
  <TotalTime>23132</TotalTime>
  <Words>3287</Words>
  <Application>Microsoft Office PowerPoint</Application>
  <PresentationFormat>On-screen Show (4:3)</PresentationFormat>
  <Paragraphs>427</Paragraphs>
  <Slides>46</Slides>
  <Notes>1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Book Antiqua</vt:lpstr>
      <vt:lpstr>Calibri</vt:lpstr>
      <vt:lpstr>Helvetica</vt:lpstr>
      <vt:lpstr>Times New Roman</vt:lpstr>
      <vt:lpstr>Wingdings</vt:lpstr>
      <vt:lpstr>Master Design</vt:lpstr>
      <vt:lpstr>1_Master Design</vt:lpstr>
      <vt:lpstr>Equation</vt:lpstr>
      <vt:lpstr>8 Interval Estimation</vt:lpstr>
      <vt:lpstr>Chapter 8 Learning Objectives (L Os)</vt:lpstr>
      <vt:lpstr>Introductory Case: Fuel Usage of “Ultra-Green” Cars</vt:lpstr>
      <vt:lpstr>8.1 Confidence Interval for the Population Mean When Sigma Is Known 1</vt:lpstr>
      <vt:lpstr>8.1 Confidence Interval for the Population Mean When Sigma Is Known 2</vt:lpstr>
      <vt:lpstr>8.1 Confidence Interval for the Population Mean When Sigma Is Known 3</vt:lpstr>
      <vt:lpstr>8.1 Confidence Interval for the Population Mean When Sigma Is Known 4</vt:lpstr>
      <vt:lpstr>8.1 Confidence Interval for the Population Mean When Sigma Is Known 5</vt:lpstr>
      <vt:lpstr>8.1 Confidence Interval for the Population Mean When Sigma Is Known 6</vt:lpstr>
      <vt:lpstr>8.1 Confidence Interval for the Population Mean When Sigma Is Known 7</vt:lpstr>
      <vt:lpstr>8.1 Confidence Interval for the Population Mean When Sigma Is Known 8</vt:lpstr>
      <vt:lpstr>8.1 Confidence Interval for the Population Mean When Sigma Is Known 9</vt:lpstr>
      <vt:lpstr>8.1 Confidence Interval for the Population Mean When Sigma Is Known 10</vt:lpstr>
      <vt:lpstr>8.1 Confidence Interval for the Population Mean When Sigma Is Known 11</vt:lpstr>
      <vt:lpstr>8.1 Confidence Interval for the Population Mean When Sigma Is Known 12</vt:lpstr>
      <vt:lpstr>8.1 Confidence Interval for the Population Mean When Sigma Is Known 13</vt:lpstr>
      <vt:lpstr>8.1 Confidence Interval for the Population Mean When Sigma Is Known 14</vt:lpstr>
      <vt:lpstr>8.1 Confidence Interval for the Population Mean When Sigma Is Known 15</vt:lpstr>
      <vt:lpstr>8.1 Confidence Interval for the Population Mean When Sigma Is Known 16</vt:lpstr>
      <vt:lpstr>8.1 Confidence Interval for the Population Mean When Sigma Is Known 17</vt:lpstr>
      <vt:lpstr>8.1 Confidence Interval for the Population Mean When Sigma Is Known 18</vt:lpstr>
      <vt:lpstr>8.1 Confidence Interval for the Population Mean When Sigma Is Known 19</vt:lpstr>
      <vt:lpstr>8.2 Confidence Interval for the Population Mean When Sigma Is Unknown 1</vt:lpstr>
      <vt:lpstr>8.2 Confidence Interval for the Population Mean When Sigma Is Unknown 2</vt:lpstr>
      <vt:lpstr>8.2 Confidence Interval for the Population Mean When Sigma Is Unknown 3</vt:lpstr>
      <vt:lpstr>8.2 Confidence Interval for the Population Mean When Sigma Is Unknown 4</vt:lpstr>
      <vt:lpstr>8.2 Confidence Interval for the Population Mean When Sigma Is Unknown 5</vt:lpstr>
      <vt:lpstr>8.2 Confidence Interval for the Population Mean When Sigma Is Unknown 6</vt:lpstr>
      <vt:lpstr>8.2 Confidence Interval for the Population Mean When Sigma Is Unknown 7</vt:lpstr>
      <vt:lpstr>8.2 Confidence Interval for the Population Mean When Sigma Is Unknown 8</vt:lpstr>
      <vt:lpstr>8.2 Confidence Interval for the Population Mean When Sigma Is Unknown 9</vt:lpstr>
      <vt:lpstr>8.2 Confidence Interval for the Population Mean When Sigma Is Unknown 10</vt:lpstr>
      <vt:lpstr>8.2 Confidence Interval for the Population Mean When Sigma Is Unknown 11</vt:lpstr>
      <vt:lpstr>8.3 Confidence Interval for the Population Proportion 1</vt:lpstr>
      <vt:lpstr>8.3 Confidence Interval for the Population Proportion 2</vt:lpstr>
      <vt:lpstr>8.3 Confidence Interval for the Population Proportion 3</vt:lpstr>
      <vt:lpstr>8.3 Confidence Interval for the Population Proportion 4</vt:lpstr>
      <vt:lpstr>8.4 Selecting the Required Sample Size 1</vt:lpstr>
      <vt:lpstr>8.4 Selecting the Required Sample Size 2</vt:lpstr>
      <vt:lpstr>8.4 Selecting the Required Sample Size 3</vt:lpstr>
      <vt:lpstr>8.4 Selecting the Required Sample Size 4</vt:lpstr>
      <vt:lpstr>8.4 Selecting the Required Sample Size 5</vt:lpstr>
      <vt:lpstr>End of Main Content</vt:lpstr>
      <vt:lpstr>Accessibility Content: Text Alternatives for Images</vt:lpstr>
      <vt:lpstr>8.1 Confidence Interval for the Population Mean When Sigma Is Known 19 – Text Alternative</vt:lpstr>
      <vt:lpstr>8.2 Confidence Interval for the Population Mean When Sigma Is Unknown 4 – Text Alternative</vt:lpstr>
    </vt:vector>
  </TitlesOfParts>
  <Company>McGraw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Numerical Descriptive Measures</dc:title>
  <dc:creator/>
  <cp:lastModifiedBy>McAndrews, Ryan</cp:lastModifiedBy>
  <cp:revision>1498</cp:revision>
  <dcterms:created xsi:type="dcterms:W3CDTF">2011-08-11T13:30:00Z</dcterms:created>
  <dcterms:modified xsi:type="dcterms:W3CDTF">2022-04-19T22:10:16Z</dcterms:modified>
</cp:coreProperties>
</file>